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8" r:id="rId1"/>
    <p:sldMasterId id="2147483674" r:id="rId2"/>
    <p:sldMasterId id="2147483680" r:id="rId3"/>
  </p:sldMasterIdLst>
  <p:notesMasterIdLst>
    <p:notesMasterId r:id="rId31"/>
  </p:notesMasterIdLst>
  <p:handoutMasterIdLst>
    <p:handoutMasterId r:id="rId32"/>
  </p:handoutMasterIdLst>
  <p:sldIdLst>
    <p:sldId id="310" r:id="rId4"/>
    <p:sldId id="374" r:id="rId5"/>
    <p:sldId id="312" r:id="rId6"/>
    <p:sldId id="375" r:id="rId7"/>
    <p:sldId id="329" r:id="rId8"/>
    <p:sldId id="259" r:id="rId9"/>
    <p:sldId id="469" r:id="rId10"/>
    <p:sldId id="314" r:id="rId11"/>
    <p:sldId id="332" r:id="rId12"/>
    <p:sldId id="333" r:id="rId13"/>
    <p:sldId id="464" r:id="rId14"/>
    <p:sldId id="468" r:id="rId15"/>
    <p:sldId id="334" r:id="rId16"/>
    <p:sldId id="335" r:id="rId17"/>
    <p:sldId id="336" r:id="rId18"/>
    <p:sldId id="338" r:id="rId19"/>
    <p:sldId id="458" r:id="rId20"/>
    <p:sldId id="339" r:id="rId21"/>
    <p:sldId id="376" r:id="rId22"/>
    <p:sldId id="273" r:id="rId23"/>
    <p:sldId id="343" r:id="rId24"/>
    <p:sldId id="378" r:id="rId25"/>
    <p:sldId id="379" r:id="rId26"/>
    <p:sldId id="380" r:id="rId27"/>
    <p:sldId id="381" r:id="rId28"/>
    <p:sldId id="300" r:id="rId29"/>
    <p:sldId id="357" r:id="rId30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arles Baschnagel" initials="CB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920000"/>
    <a:srgbClr val="A50021"/>
    <a:srgbClr val="EFFE94"/>
    <a:srgbClr val="F3F9FA"/>
    <a:srgbClr val="E7F3F4"/>
    <a:srgbClr val="FFC1C1"/>
    <a:srgbClr val="FF9797"/>
    <a:srgbClr val="F16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5290" autoAdjust="0"/>
  </p:normalViewPr>
  <p:slideViewPr>
    <p:cSldViewPr>
      <p:cViewPr varScale="1">
        <p:scale>
          <a:sx n="109" d="100"/>
          <a:sy n="109" d="100"/>
        </p:scale>
        <p:origin x="10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363F1B-D9FF-4194-8F1C-794E9701186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CB6F1AB-CF35-44BC-AFD6-EB8A23133D85}">
      <dgm:prSet phldrT="[Text]" custT="1"/>
      <dgm:spPr/>
      <dgm:t>
        <a:bodyPr/>
        <a:lstStyle/>
        <a:p>
          <a:r>
            <a:rPr lang="en-US" sz="900" b="1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Step 1: </a:t>
          </a:r>
        </a:p>
        <a:p>
          <a:r>
            <a:rPr lang="en-US" sz="900" b="1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Enumeration Tables</a:t>
          </a:r>
        </a:p>
      </dgm:t>
    </dgm:pt>
    <dgm:pt modelId="{E77B0099-4838-4343-9FAE-C407A44A7B84}" type="parTrans" cxnId="{2E0D0AFE-46D3-4AA9-83A6-CF33C2EC729C}">
      <dgm:prSet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AD11AD55-6E29-4C2D-93B1-FB956091B10E}" type="sibTrans" cxnId="{2E0D0AFE-46D3-4AA9-83A6-CF33C2EC729C}">
      <dgm:prSet custT="1"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95A267A0-8DAA-4985-8F86-AD7A5C0519C4}">
      <dgm:prSet phldrT="[Text]" custT="1"/>
      <dgm:spPr/>
      <dgm:t>
        <a:bodyPr/>
        <a:lstStyle/>
        <a:p>
          <a:r>
            <a:rPr lang="en-US" sz="9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Step 2:</a:t>
          </a:r>
        </a:p>
        <a:p>
          <a:r>
            <a:rPr lang="en-US" sz="9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 Direct Impact</a:t>
          </a:r>
        </a:p>
      </dgm:t>
    </dgm:pt>
    <dgm:pt modelId="{58DD2149-174F-4981-A043-F0695575240A}" type="parTrans" cxnId="{410E7237-6261-464D-9F06-4765C7D734D7}">
      <dgm:prSet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6EB70AE7-4397-4A7B-BCDB-E023B926AE53}" type="sibTrans" cxnId="{410E7237-6261-464D-9F06-4765C7D734D7}">
      <dgm:prSet custT="1"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0E78B145-84CF-4F3F-9090-91C4F084B6B1}">
      <dgm:prSet phldrT="[Text]" custT="1"/>
      <dgm:spPr/>
      <dgm:t>
        <a:bodyPr/>
        <a:lstStyle/>
        <a:p>
          <a:r>
            <a:rPr lang="en-US" sz="9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Step 3: </a:t>
          </a:r>
        </a:p>
        <a:p>
          <a:r>
            <a:rPr lang="en-US" sz="9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User Interface Variables</a:t>
          </a:r>
        </a:p>
      </dgm:t>
    </dgm:pt>
    <dgm:pt modelId="{E3D1FA4E-7B87-4B48-B605-E6B6B5566AA1}" type="sibTrans" cxnId="{3F4F29A6-EDAA-44C9-B8F6-55F853A3A5D2}">
      <dgm:prSet custT="1"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EA2094CE-4906-4ED1-9218-CD3F90A3F496}" type="parTrans" cxnId="{3F4F29A6-EDAA-44C9-B8F6-55F853A3A5D2}">
      <dgm:prSet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7E943603-03A1-47EC-8DCC-4505F240DCEE}">
      <dgm:prSet custT="1"/>
      <dgm:spPr/>
      <dgm:t>
        <a:bodyPr/>
        <a:lstStyle/>
        <a:p>
          <a:r>
            <a:rPr lang="en-US" sz="9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Step 4: </a:t>
          </a:r>
        </a:p>
        <a:p>
          <a:r>
            <a:rPr lang="en-US" sz="9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CGE Analysis</a:t>
          </a:r>
        </a:p>
      </dgm:t>
    </dgm:pt>
    <dgm:pt modelId="{F279FA4A-A9B6-4B74-8584-913CAE9C0456}" type="parTrans" cxnId="{2B13AA50-ABF6-4E05-B562-E5C794D45BC3}">
      <dgm:prSet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AB2E3A34-0717-4E2B-BE93-7FC5B6AB435E}" type="sibTrans" cxnId="{2B13AA50-ABF6-4E05-B562-E5C794D45BC3}">
      <dgm:prSet custT="1"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3F00361E-4630-439D-B34F-6A381EB0E267}">
      <dgm:prSet custT="1"/>
      <dgm:spPr/>
      <dgm:t>
        <a:bodyPr/>
        <a:lstStyle/>
        <a:p>
          <a:r>
            <a:rPr lang="en-US" sz="9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Step 5:</a:t>
          </a:r>
        </a:p>
        <a:p>
          <a:r>
            <a:rPr lang="en-US" sz="9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Reduced Form Analysis</a:t>
          </a:r>
        </a:p>
      </dgm:t>
    </dgm:pt>
    <dgm:pt modelId="{EF84049B-0C23-426D-99A7-68FEC149001D}" type="parTrans" cxnId="{C7F773E6-109C-4F20-89C4-1998B3EE31C7}">
      <dgm:prSet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3EDB42C3-25AA-42A9-B24F-1B4D5CEFD5A4}" type="sibTrans" cxnId="{C7F773E6-109C-4F20-89C4-1998B3EE31C7}">
      <dgm:prSet custT="1"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25791338-DBC6-4C78-B571-F90713DD1F8B}">
      <dgm:prSet custT="1"/>
      <dgm:spPr/>
      <dgm:t>
        <a:bodyPr/>
        <a:lstStyle/>
        <a:p>
          <a:r>
            <a:rPr lang="en-US" sz="900" b="1" dirty="0">
              <a:solidFill>
                <a:schemeClr val="bg1"/>
              </a:solidFill>
              <a:latin typeface="+mn-lt"/>
            </a:rPr>
            <a:t>Step 6: Uncertainty Analysis</a:t>
          </a:r>
        </a:p>
      </dgm:t>
    </dgm:pt>
    <dgm:pt modelId="{C646D8AF-2E01-4851-AE82-47E39CB47A7C}" type="parTrans" cxnId="{15BA8EDE-05B2-4765-AB3A-4191BD3AF18B}">
      <dgm:prSet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B756CD8B-30CF-4556-AEBC-9072BFBC97D0}" type="sibTrans" cxnId="{15BA8EDE-05B2-4765-AB3A-4191BD3AF18B}">
      <dgm:prSet custT="1"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81C22B39-F7D8-4A60-87D1-FBEAA4810B25}">
      <dgm:prSet custT="1"/>
      <dgm:spPr/>
      <dgm:t>
        <a:bodyPr/>
        <a:lstStyle/>
        <a:p>
          <a:r>
            <a:rPr lang="en-US" sz="900" b="1" dirty="0">
              <a:solidFill>
                <a:schemeClr val="bg1"/>
              </a:solidFill>
              <a:latin typeface="+mn-lt"/>
            </a:rPr>
            <a:t>Step 7: </a:t>
          </a:r>
        </a:p>
        <a:p>
          <a:r>
            <a:rPr lang="en-US" sz="900" b="1" dirty="0">
              <a:solidFill>
                <a:schemeClr val="bg1"/>
              </a:solidFill>
              <a:latin typeface="+mn-lt"/>
            </a:rPr>
            <a:t>E-CAT Tool</a:t>
          </a:r>
        </a:p>
      </dgm:t>
    </dgm:pt>
    <dgm:pt modelId="{AA36991C-D37F-4F13-8227-E67D0F097257}" type="parTrans" cxnId="{791A4EAC-1F1F-4FFB-B6E5-41CB8E758846}">
      <dgm:prSet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D3EC40CC-7AA5-4E34-AB71-7B872A1CA554}" type="sibTrans" cxnId="{791A4EAC-1F1F-4FFB-B6E5-41CB8E758846}">
      <dgm:prSet/>
      <dgm:spPr/>
      <dgm:t>
        <a:bodyPr/>
        <a:lstStyle/>
        <a:p>
          <a:endParaRPr lang="en-US" sz="900" b="1">
            <a:solidFill>
              <a:schemeClr val="tx1"/>
            </a:solidFill>
            <a:latin typeface="+mn-lt"/>
          </a:endParaRPr>
        </a:p>
      </dgm:t>
    </dgm:pt>
    <dgm:pt modelId="{0D340346-F185-4FDB-A06C-252BF7BB8DB8}" type="pres">
      <dgm:prSet presAssocID="{88363F1B-D9FF-4194-8F1C-794E97011860}" presName="Name0" presStyleCnt="0">
        <dgm:presLayoutVars>
          <dgm:dir/>
          <dgm:resizeHandles val="exact"/>
        </dgm:presLayoutVars>
      </dgm:prSet>
      <dgm:spPr/>
    </dgm:pt>
    <dgm:pt modelId="{03FBD547-8710-4D1B-9C90-CB5EE371CE43}" type="pres">
      <dgm:prSet presAssocID="{ACB6F1AB-CF35-44BC-AFD6-EB8A23133D85}" presName="node" presStyleLbl="node1" presStyleIdx="0" presStyleCnt="7" custScaleX="122704">
        <dgm:presLayoutVars>
          <dgm:bulletEnabled val="1"/>
        </dgm:presLayoutVars>
      </dgm:prSet>
      <dgm:spPr/>
    </dgm:pt>
    <dgm:pt modelId="{F6BB89E4-CD62-41C4-B9C9-6FFA582130AB}" type="pres">
      <dgm:prSet presAssocID="{AD11AD55-6E29-4C2D-93B1-FB956091B10E}" presName="sibTrans" presStyleLbl="sibTrans2D1" presStyleIdx="0" presStyleCnt="6"/>
      <dgm:spPr/>
    </dgm:pt>
    <dgm:pt modelId="{D1BB1910-89C2-4843-8AF2-D0DCD21E56A0}" type="pres">
      <dgm:prSet presAssocID="{AD11AD55-6E29-4C2D-93B1-FB956091B10E}" presName="connectorText" presStyleLbl="sibTrans2D1" presStyleIdx="0" presStyleCnt="6"/>
      <dgm:spPr/>
    </dgm:pt>
    <dgm:pt modelId="{91AA6BFD-8015-4C6E-8E82-2D38AD348E62}" type="pres">
      <dgm:prSet presAssocID="{95A267A0-8DAA-4985-8F86-AD7A5C0519C4}" presName="node" presStyleLbl="node1" presStyleIdx="1" presStyleCnt="7">
        <dgm:presLayoutVars>
          <dgm:bulletEnabled val="1"/>
        </dgm:presLayoutVars>
      </dgm:prSet>
      <dgm:spPr/>
    </dgm:pt>
    <dgm:pt modelId="{DE8E8E22-5889-4D47-921A-971894A6B747}" type="pres">
      <dgm:prSet presAssocID="{6EB70AE7-4397-4A7B-BCDB-E023B926AE53}" presName="sibTrans" presStyleLbl="sibTrans2D1" presStyleIdx="1" presStyleCnt="6"/>
      <dgm:spPr/>
    </dgm:pt>
    <dgm:pt modelId="{1CCB61AD-DEA4-4709-9481-F93F252A20CD}" type="pres">
      <dgm:prSet presAssocID="{6EB70AE7-4397-4A7B-BCDB-E023B926AE53}" presName="connectorText" presStyleLbl="sibTrans2D1" presStyleIdx="1" presStyleCnt="6"/>
      <dgm:spPr/>
    </dgm:pt>
    <dgm:pt modelId="{6CD9ECED-82C5-45CF-8901-12DC75B558A1}" type="pres">
      <dgm:prSet presAssocID="{0E78B145-84CF-4F3F-9090-91C4F084B6B1}" presName="node" presStyleLbl="node1" presStyleIdx="2" presStyleCnt="7">
        <dgm:presLayoutVars>
          <dgm:bulletEnabled val="1"/>
        </dgm:presLayoutVars>
      </dgm:prSet>
      <dgm:spPr/>
    </dgm:pt>
    <dgm:pt modelId="{39EB8630-7261-4461-8D8C-DF83EFAE6C6E}" type="pres">
      <dgm:prSet presAssocID="{E3D1FA4E-7B87-4B48-B605-E6B6B5566AA1}" presName="sibTrans" presStyleLbl="sibTrans2D1" presStyleIdx="2" presStyleCnt="6"/>
      <dgm:spPr/>
    </dgm:pt>
    <dgm:pt modelId="{8612346E-27DA-49F3-AB53-28E562C0049D}" type="pres">
      <dgm:prSet presAssocID="{E3D1FA4E-7B87-4B48-B605-E6B6B5566AA1}" presName="connectorText" presStyleLbl="sibTrans2D1" presStyleIdx="2" presStyleCnt="6"/>
      <dgm:spPr/>
    </dgm:pt>
    <dgm:pt modelId="{A79A129E-DA0A-44B2-8529-78E8BB754830}" type="pres">
      <dgm:prSet presAssocID="{7E943603-03A1-47EC-8DCC-4505F240DCEE}" presName="node" presStyleLbl="node1" presStyleIdx="3" presStyleCnt="7">
        <dgm:presLayoutVars>
          <dgm:bulletEnabled val="1"/>
        </dgm:presLayoutVars>
      </dgm:prSet>
      <dgm:spPr/>
    </dgm:pt>
    <dgm:pt modelId="{5E2E682D-6086-4B4D-AC08-6EBFC134A1CE}" type="pres">
      <dgm:prSet presAssocID="{AB2E3A34-0717-4E2B-BE93-7FC5B6AB435E}" presName="sibTrans" presStyleLbl="sibTrans2D1" presStyleIdx="3" presStyleCnt="6"/>
      <dgm:spPr/>
    </dgm:pt>
    <dgm:pt modelId="{8EB33151-E29D-4179-A5FA-C9B58B7ECCBA}" type="pres">
      <dgm:prSet presAssocID="{AB2E3A34-0717-4E2B-BE93-7FC5B6AB435E}" presName="connectorText" presStyleLbl="sibTrans2D1" presStyleIdx="3" presStyleCnt="6"/>
      <dgm:spPr/>
    </dgm:pt>
    <dgm:pt modelId="{43EC7CAD-188A-403F-9641-BDC59B5413B3}" type="pres">
      <dgm:prSet presAssocID="{3F00361E-4630-439D-B34F-6A381EB0E267}" presName="node" presStyleLbl="node1" presStyleIdx="4" presStyleCnt="7">
        <dgm:presLayoutVars>
          <dgm:bulletEnabled val="1"/>
        </dgm:presLayoutVars>
      </dgm:prSet>
      <dgm:spPr/>
    </dgm:pt>
    <dgm:pt modelId="{42521765-7E4E-436A-959B-04020017CD71}" type="pres">
      <dgm:prSet presAssocID="{3EDB42C3-25AA-42A9-B24F-1B4D5CEFD5A4}" presName="sibTrans" presStyleLbl="sibTrans2D1" presStyleIdx="4" presStyleCnt="6"/>
      <dgm:spPr/>
    </dgm:pt>
    <dgm:pt modelId="{D6CC1169-D3EE-4BF1-99BB-4B5E36563EF9}" type="pres">
      <dgm:prSet presAssocID="{3EDB42C3-25AA-42A9-B24F-1B4D5CEFD5A4}" presName="connectorText" presStyleLbl="sibTrans2D1" presStyleIdx="4" presStyleCnt="6"/>
      <dgm:spPr/>
    </dgm:pt>
    <dgm:pt modelId="{DB512723-52E3-4666-B1DE-C5353A4C9412}" type="pres">
      <dgm:prSet presAssocID="{25791338-DBC6-4C78-B571-F90713DD1F8B}" presName="node" presStyleLbl="node1" presStyleIdx="5" presStyleCnt="7" custScaleX="114748">
        <dgm:presLayoutVars>
          <dgm:bulletEnabled val="1"/>
        </dgm:presLayoutVars>
      </dgm:prSet>
      <dgm:spPr/>
    </dgm:pt>
    <dgm:pt modelId="{05776A4B-347D-488A-8D1C-631BFD2A0495}" type="pres">
      <dgm:prSet presAssocID="{B756CD8B-30CF-4556-AEBC-9072BFBC97D0}" presName="sibTrans" presStyleLbl="sibTrans2D1" presStyleIdx="5" presStyleCnt="6"/>
      <dgm:spPr/>
    </dgm:pt>
    <dgm:pt modelId="{CC7CECA1-B51F-40CA-9028-5CDC41D0D003}" type="pres">
      <dgm:prSet presAssocID="{B756CD8B-30CF-4556-AEBC-9072BFBC97D0}" presName="connectorText" presStyleLbl="sibTrans2D1" presStyleIdx="5" presStyleCnt="6"/>
      <dgm:spPr/>
    </dgm:pt>
    <dgm:pt modelId="{7D965CE5-9930-4D7C-8FFC-3EE7A93B56F2}" type="pres">
      <dgm:prSet presAssocID="{81C22B39-F7D8-4A60-87D1-FBEAA4810B25}" presName="node" presStyleLbl="node1" presStyleIdx="6" presStyleCnt="7">
        <dgm:presLayoutVars>
          <dgm:bulletEnabled val="1"/>
        </dgm:presLayoutVars>
      </dgm:prSet>
      <dgm:spPr/>
    </dgm:pt>
  </dgm:ptLst>
  <dgm:cxnLst>
    <dgm:cxn modelId="{4634F113-7385-40B4-90B6-0D4DFD236641}" type="presOf" srcId="{AB2E3A34-0717-4E2B-BE93-7FC5B6AB435E}" destId="{5E2E682D-6086-4B4D-AC08-6EBFC134A1CE}" srcOrd="0" destOrd="0" presId="urn:microsoft.com/office/officeart/2005/8/layout/process1"/>
    <dgm:cxn modelId="{467ABF2C-506D-4362-A45F-CEBC297C2C4A}" type="presOf" srcId="{E3D1FA4E-7B87-4B48-B605-E6B6B5566AA1}" destId="{39EB8630-7261-4461-8D8C-DF83EFAE6C6E}" srcOrd="0" destOrd="0" presId="urn:microsoft.com/office/officeart/2005/8/layout/process1"/>
    <dgm:cxn modelId="{547ADB35-D23B-4DBA-A042-D3E0D1CBF3B0}" type="presOf" srcId="{E3D1FA4E-7B87-4B48-B605-E6B6B5566AA1}" destId="{8612346E-27DA-49F3-AB53-28E562C0049D}" srcOrd="1" destOrd="0" presId="urn:microsoft.com/office/officeart/2005/8/layout/process1"/>
    <dgm:cxn modelId="{410E7237-6261-464D-9F06-4765C7D734D7}" srcId="{88363F1B-D9FF-4194-8F1C-794E97011860}" destId="{95A267A0-8DAA-4985-8F86-AD7A5C0519C4}" srcOrd="1" destOrd="0" parTransId="{58DD2149-174F-4981-A043-F0695575240A}" sibTransId="{6EB70AE7-4397-4A7B-BCDB-E023B926AE53}"/>
    <dgm:cxn modelId="{389D1947-A2B6-4DC3-AF9C-BA4F747A47B2}" type="presOf" srcId="{AD11AD55-6E29-4C2D-93B1-FB956091B10E}" destId="{F6BB89E4-CD62-41C4-B9C9-6FFA582130AB}" srcOrd="0" destOrd="0" presId="urn:microsoft.com/office/officeart/2005/8/layout/process1"/>
    <dgm:cxn modelId="{A30EEB6F-956D-44CB-A9E0-794CFEB32D5F}" type="presOf" srcId="{6EB70AE7-4397-4A7B-BCDB-E023B926AE53}" destId="{1CCB61AD-DEA4-4709-9481-F93F252A20CD}" srcOrd="1" destOrd="0" presId="urn:microsoft.com/office/officeart/2005/8/layout/process1"/>
    <dgm:cxn modelId="{2B13AA50-ABF6-4E05-B562-E5C794D45BC3}" srcId="{88363F1B-D9FF-4194-8F1C-794E97011860}" destId="{7E943603-03A1-47EC-8DCC-4505F240DCEE}" srcOrd="3" destOrd="0" parTransId="{F279FA4A-A9B6-4B74-8584-913CAE9C0456}" sibTransId="{AB2E3A34-0717-4E2B-BE93-7FC5B6AB435E}"/>
    <dgm:cxn modelId="{68CBCD72-E883-452B-80C9-F98777CC56E1}" type="presOf" srcId="{3EDB42C3-25AA-42A9-B24F-1B4D5CEFD5A4}" destId="{42521765-7E4E-436A-959B-04020017CD71}" srcOrd="0" destOrd="0" presId="urn:microsoft.com/office/officeart/2005/8/layout/process1"/>
    <dgm:cxn modelId="{20F74388-48F8-47E7-A13A-EF7ADC7C9BBB}" type="presOf" srcId="{95A267A0-8DAA-4985-8F86-AD7A5C0519C4}" destId="{91AA6BFD-8015-4C6E-8E82-2D38AD348E62}" srcOrd="0" destOrd="0" presId="urn:microsoft.com/office/officeart/2005/8/layout/process1"/>
    <dgm:cxn modelId="{39F74B93-A0E2-4072-938B-C85BA189B92A}" type="presOf" srcId="{7E943603-03A1-47EC-8DCC-4505F240DCEE}" destId="{A79A129E-DA0A-44B2-8529-78E8BB754830}" srcOrd="0" destOrd="0" presId="urn:microsoft.com/office/officeart/2005/8/layout/process1"/>
    <dgm:cxn modelId="{25D31A9D-4F51-4CC8-B4DD-C77E2EF9272F}" type="presOf" srcId="{25791338-DBC6-4C78-B571-F90713DD1F8B}" destId="{DB512723-52E3-4666-B1DE-C5353A4C9412}" srcOrd="0" destOrd="0" presId="urn:microsoft.com/office/officeart/2005/8/layout/process1"/>
    <dgm:cxn modelId="{3F4F29A6-EDAA-44C9-B8F6-55F853A3A5D2}" srcId="{88363F1B-D9FF-4194-8F1C-794E97011860}" destId="{0E78B145-84CF-4F3F-9090-91C4F084B6B1}" srcOrd="2" destOrd="0" parTransId="{EA2094CE-4906-4ED1-9218-CD3F90A3F496}" sibTransId="{E3D1FA4E-7B87-4B48-B605-E6B6B5566AA1}"/>
    <dgm:cxn modelId="{AA2287AA-654F-4C00-BDA1-D6465B45C596}" type="presOf" srcId="{3F00361E-4630-439D-B34F-6A381EB0E267}" destId="{43EC7CAD-188A-403F-9641-BDC59B5413B3}" srcOrd="0" destOrd="0" presId="urn:microsoft.com/office/officeart/2005/8/layout/process1"/>
    <dgm:cxn modelId="{D87FD3AA-C4C3-4D3D-B828-4C5032B4011D}" type="presOf" srcId="{AD11AD55-6E29-4C2D-93B1-FB956091B10E}" destId="{D1BB1910-89C2-4843-8AF2-D0DCD21E56A0}" srcOrd="1" destOrd="0" presId="urn:microsoft.com/office/officeart/2005/8/layout/process1"/>
    <dgm:cxn modelId="{791A4EAC-1F1F-4FFB-B6E5-41CB8E758846}" srcId="{88363F1B-D9FF-4194-8F1C-794E97011860}" destId="{81C22B39-F7D8-4A60-87D1-FBEAA4810B25}" srcOrd="6" destOrd="0" parTransId="{AA36991C-D37F-4F13-8227-E67D0F097257}" sibTransId="{D3EC40CC-7AA5-4E34-AB71-7B872A1CA554}"/>
    <dgm:cxn modelId="{46FCB7BF-E85F-4883-82E8-3142AAF2EE57}" type="presOf" srcId="{6EB70AE7-4397-4A7B-BCDB-E023B926AE53}" destId="{DE8E8E22-5889-4D47-921A-971894A6B747}" srcOrd="0" destOrd="0" presId="urn:microsoft.com/office/officeart/2005/8/layout/process1"/>
    <dgm:cxn modelId="{B4E95DC0-C488-4B7B-9F9B-A02C18ABFECA}" type="presOf" srcId="{B756CD8B-30CF-4556-AEBC-9072BFBC97D0}" destId="{CC7CECA1-B51F-40CA-9028-5CDC41D0D003}" srcOrd="1" destOrd="0" presId="urn:microsoft.com/office/officeart/2005/8/layout/process1"/>
    <dgm:cxn modelId="{AE9A50C8-9F5B-4017-BFEC-63D2F858C523}" type="presOf" srcId="{AB2E3A34-0717-4E2B-BE93-7FC5B6AB435E}" destId="{8EB33151-E29D-4179-A5FA-C9B58B7ECCBA}" srcOrd="1" destOrd="0" presId="urn:microsoft.com/office/officeart/2005/8/layout/process1"/>
    <dgm:cxn modelId="{1CCE56CC-CB07-4047-BE8C-D811A8009460}" type="presOf" srcId="{0E78B145-84CF-4F3F-9090-91C4F084B6B1}" destId="{6CD9ECED-82C5-45CF-8901-12DC75B558A1}" srcOrd="0" destOrd="0" presId="urn:microsoft.com/office/officeart/2005/8/layout/process1"/>
    <dgm:cxn modelId="{8F5EBFD7-59F8-4054-A399-DA0DD23A8CCA}" type="presOf" srcId="{81C22B39-F7D8-4A60-87D1-FBEAA4810B25}" destId="{7D965CE5-9930-4D7C-8FFC-3EE7A93B56F2}" srcOrd="0" destOrd="0" presId="urn:microsoft.com/office/officeart/2005/8/layout/process1"/>
    <dgm:cxn modelId="{15BA8EDE-05B2-4765-AB3A-4191BD3AF18B}" srcId="{88363F1B-D9FF-4194-8F1C-794E97011860}" destId="{25791338-DBC6-4C78-B571-F90713DD1F8B}" srcOrd="5" destOrd="0" parTransId="{C646D8AF-2E01-4851-AE82-47E39CB47A7C}" sibTransId="{B756CD8B-30CF-4556-AEBC-9072BFBC97D0}"/>
    <dgm:cxn modelId="{C7F773E6-109C-4F20-89C4-1998B3EE31C7}" srcId="{88363F1B-D9FF-4194-8F1C-794E97011860}" destId="{3F00361E-4630-439D-B34F-6A381EB0E267}" srcOrd="4" destOrd="0" parTransId="{EF84049B-0C23-426D-99A7-68FEC149001D}" sibTransId="{3EDB42C3-25AA-42A9-B24F-1B4D5CEFD5A4}"/>
    <dgm:cxn modelId="{DFF414F7-FB46-4DB0-8290-5D04E047C9DD}" type="presOf" srcId="{88363F1B-D9FF-4194-8F1C-794E97011860}" destId="{0D340346-F185-4FDB-A06C-252BF7BB8DB8}" srcOrd="0" destOrd="0" presId="urn:microsoft.com/office/officeart/2005/8/layout/process1"/>
    <dgm:cxn modelId="{54FAE6FA-D3B1-455C-9B7F-3FBB574104EC}" type="presOf" srcId="{ACB6F1AB-CF35-44BC-AFD6-EB8A23133D85}" destId="{03FBD547-8710-4D1B-9C90-CB5EE371CE43}" srcOrd="0" destOrd="0" presId="urn:microsoft.com/office/officeart/2005/8/layout/process1"/>
    <dgm:cxn modelId="{2E0D0AFE-46D3-4AA9-83A6-CF33C2EC729C}" srcId="{88363F1B-D9FF-4194-8F1C-794E97011860}" destId="{ACB6F1AB-CF35-44BC-AFD6-EB8A23133D85}" srcOrd="0" destOrd="0" parTransId="{E77B0099-4838-4343-9FAE-C407A44A7B84}" sibTransId="{AD11AD55-6E29-4C2D-93B1-FB956091B10E}"/>
    <dgm:cxn modelId="{A9D057FE-E523-4968-A9BA-20459DAF6A1A}" type="presOf" srcId="{B756CD8B-30CF-4556-AEBC-9072BFBC97D0}" destId="{05776A4B-347D-488A-8D1C-631BFD2A0495}" srcOrd="0" destOrd="0" presId="urn:microsoft.com/office/officeart/2005/8/layout/process1"/>
    <dgm:cxn modelId="{583D78FE-2660-4449-B0E6-38E4EF942B27}" type="presOf" srcId="{3EDB42C3-25AA-42A9-B24F-1B4D5CEFD5A4}" destId="{D6CC1169-D3EE-4BF1-99BB-4B5E36563EF9}" srcOrd="1" destOrd="0" presId="urn:microsoft.com/office/officeart/2005/8/layout/process1"/>
    <dgm:cxn modelId="{29F43BAE-A672-476F-94A2-1827A2ED9909}" type="presParOf" srcId="{0D340346-F185-4FDB-A06C-252BF7BB8DB8}" destId="{03FBD547-8710-4D1B-9C90-CB5EE371CE43}" srcOrd="0" destOrd="0" presId="urn:microsoft.com/office/officeart/2005/8/layout/process1"/>
    <dgm:cxn modelId="{3A114F5F-B8AF-40F2-AD98-B6C78BD44B8E}" type="presParOf" srcId="{0D340346-F185-4FDB-A06C-252BF7BB8DB8}" destId="{F6BB89E4-CD62-41C4-B9C9-6FFA582130AB}" srcOrd="1" destOrd="0" presId="urn:microsoft.com/office/officeart/2005/8/layout/process1"/>
    <dgm:cxn modelId="{C7F27AAC-29B3-47C9-BC27-5BCF2D38C02E}" type="presParOf" srcId="{F6BB89E4-CD62-41C4-B9C9-6FFA582130AB}" destId="{D1BB1910-89C2-4843-8AF2-D0DCD21E56A0}" srcOrd="0" destOrd="0" presId="urn:microsoft.com/office/officeart/2005/8/layout/process1"/>
    <dgm:cxn modelId="{F36F0C84-7C5F-4115-8536-FD85EFE385B6}" type="presParOf" srcId="{0D340346-F185-4FDB-A06C-252BF7BB8DB8}" destId="{91AA6BFD-8015-4C6E-8E82-2D38AD348E62}" srcOrd="2" destOrd="0" presId="urn:microsoft.com/office/officeart/2005/8/layout/process1"/>
    <dgm:cxn modelId="{3404DB23-0318-495B-8DB0-7A31074419ED}" type="presParOf" srcId="{0D340346-F185-4FDB-A06C-252BF7BB8DB8}" destId="{DE8E8E22-5889-4D47-921A-971894A6B747}" srcOrd="3" destOrd="0" presId="urn:microsoft.com/office/officeart/2005/8/layout/process1"/>
    <dgm:cxn modelId="{DF7319ED-71BB-47FE-9D75-11A12D2E673F}" type="presParOf" srcId="{DE8E8E22-5889-4D47-921A-971894A6B747}" destId="{1CCB61AD-DEA4-4709-9481-F93F252A20CD}" srcOrd="0" destOrd="0" presId="urn:microsoft.com/office/officeart/2005/8/layout/process1"/>
    <dgm:cxn modelId="{0382BA31-F4F7-4421-ACC0-13C647054116}" type="presParOf" srcId="{0D340346-F185-4FDB-A06C-252BF7BB8DB8}" destId="{6CD9ECED-82C5-45CF-8901-12DC75B558A1}" srcOrd="4" destOrd="0" presId="urn:microsoft.com/office/officeart/2005/8/layout/process1"/>
    <dgm:cxn modelId="{02A50949-404C-40EF-A71B-5161B55C76B4}" type="presParOf" srcId="{0D340346-F185-4FDB-A06C-252BF7BB8DB8}" destId="{39EB8630-7261-4461-8D8C-DF83EFAE6C6E}" srcOrd="5" destOrd="0" presId="urn:microsoft.com/office/officeart/2005/8/layout/process1"/>
    <dgm:cxn modelId="{84162083-6229-48B9-9505-B1FD9CCBC356}" type="presParOf" srcId="{39EB8630-7261-4461-8D8C-DF83EFAE6C6E}" destId="{8612346E-27DA-49F3-AB53-28E562C0049D}" srcOrd="0" destOrd="0" presId="urn:microsoft.com/office/officeart/2005/8/layout/process1"/>
    <dgm:cxn modelId="{F2FD67A3-9DE6-4294-99EF-3B246C8A4B3F}" type="presParOf" srcId="{0D340346-F185-4FDB-A06C-252BF7BB8DB8}" destId="{A79A129E-DA0A-44B2-8529-78E8BB754830}" srcOrd="6" destOrd="0" presId="urn:microsoft.com/office/officeart/2005/8/layout/process1"/>
    <dgm:cxn modelId="{7FE15499-0DC8-49AF-921F-670AEAB79A8B}" type="presParOf" srcId="{0D340346-F185-4FDB-A06C-252BF7BB8DB8}" destId="{5E2E682D-6086-4B4D-AC08-6EBFC134A1CE}" srcOrd="7" destOrd="0" presId="urn:microsoft.com/office/officeart/2005/8/layout/process1"/>
    <dgm:cxn modelId="{E512B466-9992-4EAA-B104-FBC26ADD5138}" type="presParOf" srcId="{5E2E682D-6086-4B4D-AC08-6EBFC134A1CE}" destId="{8EB33151-E29D-4179-A5FA-C9B58B7ECCBA}" srcOrd="0" destOrd="0" presId="urn:microsoft.com/office/officeart/2005/8/layout/process1"/>
    <dgm:cxn modelId="{98F6942C-4F9F-4BB5-9210-049EFDE507B8}" type="presParOf" srcId="{0D340346-F185-4FDB-A06C-252BF7BB8DB8}" destId="{43EC7CAD-188A-403F-9641-BDC59B5413B3}" srcOrd="8" destOrd="0" presId="urn:microsoft.com/office/officeart/2005/8/layout/process1"/>
    <dgm:cxn modelId="{F4396F00-7565-4C74-924B-DB654BB19B31}" type="presParOf" srcId="{0D340346-F185-4FDB-A06C-252BF7BB8DB8}" destId="{42521765-7E4E-436A-959B-04020017CD71}" srcOrd="9" destOrd="0" presId="urn:microsoft.com/office/officeart/2005/8/layout/process1"/>
    <dgm:cxn modelId="{AC1DC0C8-B7D8-44AC-AD7C-2E018836288C}" type="presParOf" srcId="{42521765-7E4E-436A-959B-04020017CD71}" destId="{D6CC1169-D3EE-4BF1-99BB-4B5E36563EF9}" srcOrd="0" destOrd="0" presId="urn:microsoft.com/office/officeart/2005/8/layout/process1"/>
    <dgm:cxn modelId="{CA1D62F1-CB9E-4B01-B601-3646F06CA0CF}" type="presParOf" srcId="{0D340346-F185-4FDB-A06C-252BF7BB8DB8}" destId="{DB512723-52E3-4666-B1DE-C5353A4C9412}" srcOrd="10" destOrd="0" presId="urn:microsoft.com/office/officeart/2005/8/layout/process1"/>
    <dgm:cxn modelId="{615F1AA5-0DB9-4085-82EA-F731048FF32A}" type="presParOf" srcId="{0D340346-F185-4FDB-A06C-252BF7BB8DB8}" destId="{05776A4B-347D-488A-8D1C-631BFD2A0495}" srcOrd="11" destOrd="0" presId="urn:microsoft.com/office/officeart/2005/8/layout/process1"/>
    <dgm:cxn modelId="{928F43A7-6DCE-4B68-9DFB-CE3275A4AC21}" type="presParOf" srcId="{05776A4B-347D-488A-8D1C-631BFD2A0495}" destId="{CC7CECA1-B51F-40CA-9028-5CDC41D0D003}" srcOrd="0" destOrd="0" presId="urn:microsoft.com/office/officeart/2005/8/layout/process1"/>
    <dgm:cxn modelId="{6415A507-0CC8-4AC6-A031-3409FB98004C}" type="presParOf" srcId="{0D340346-F185-4FDB-A06C-252BF7BB8DB8}" destId="{7D965CE5-9930-4D7C-8FFC-3EE7A93B56F2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FBD547-8710-4D1B-9C90-CB5EE371CE43}">
      <dsp:nvSpPr>
        <dsp:cNvPr id="0" name=""/>
        <dsp:cNvSpPr/>
      </dsp:nvSpPr>
      <dsp:spPr>
        <a:xfrm>
          <a:off x="478" y="115020"/>
          <a:ext cx="1032979" cy="52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Step 1: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Enumeration Tables</a:t>
          </a:r>
        </a:p>
      </dsp:txBody>
      <dsp:txXfrm>
        <a:off x="15966" y="130508"/>
        <a:ext cx="1002003" cy="497808"/>
      </dsp:txXfrm>
    </dsp:sp>
    <dsp:sp modelId="{F6BB89E4-CD62-41C4-B9C9-6FFA582130AB}">
      <dsp:nvSpPr>
        <dsp:cNvPr id="0" name=""/>
        <dsp:cNvSpPr/>
      </dsp:nvSpPr>
      <dsp:spPr>
        <a:xfrm>
          <a:off x="1117642" y="275023"/>
          <a:ext cx="178471" cy="208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b="1" kern="1200">
            <a:solidFill>
              <a:schemeClr val="tx1"/>
            </a:solidFill>
            <a:latin typeface="+mn-lt"/>
          </a:endParaRPr>
        </a:p>
      </dsp:txBody>
      <dsp:txXfrm>
        <a:off x="1117642" y="316778"/>
        <a:ext cx="124930" cy="125267"/>
      </dsp:txXfrm>
    </dsp:sp>
    <dsp:sp modelId="{91AA6BFD-8015-4C6E-8E82-2D38AD348E62}">
      <dsp:nvSpPr>
        <dsp:cNvPr id="0" name=""/>
        <dsp:cNvSpPr/>
      </dsp:nvSpPr>
      <dsp:spPr>
        <a:xfrm>
          <a:off x="1370195" y="115020"/>
          <a:ext cx="841846" cy="52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Step 2: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 Direct Impact</a:t>
          </a:r>
        </a:p>
      </dsp:txBody>
      <dsp:txXfrm>
        <a:off x="1385683" y="130508"/>
        <a:ext cx="810870" cy="497808"/>
      </dsp:txXfrm>
    </dsp:sp>
    <dsp:sp modelId="{DE8E8E22-5889-4D47-921A-971894A6B747}">
      <dsp:nvSpPr>
        <dsp:cNvPr id="0" name=""/>
        <dsp:cNvSpPr/>
      </dsp:nvSpPr>
      <dsp:spPr>
        <a:xfrm>
          <a:off x="2296226" y="275023"/>
          <a:ext cx="178471" cy="208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b="1" kern="1200">
            <a:solidFill>
              <a:schemeClr val="tx1"/>
            </a:solidFill>
            <a:latin typeface="+mn-lt"/>
          </a:endParaRPr>
        </a:p>
      </dsp:txBody>
      <dsp:txXfrm>
        <a:off x="2296226" y="316778"/>
        <a:ext cx="124930" cy="125267"/>
      </dsp:txXfrm>
    </dsp:sp>
    <dsp:sp modelId="{6CD9ECED-82C5-45CF-8901-12DC75B558A1}">
      <dsp:nvSpPr>
        <dsp:cNvPr id="0" name=""/>
        <dsp:cNvSpPr/>
      </dsp:nvSpPr>
      <dsp:spPr>
        <a:xfrm>
          <a:off x="2548780" y="115020"/>
          <a:ext cx="841846" cy="52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Step 3: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User Interface Variables</a:t>
          </a:r>
        </a:p>
      </dsp:txBody>
      <dsp:txXfrm>
        <a:off x="2564268" y="130508"/>
        <a:ext cx="810870" cy="497808"/>
      </dsp:txXfrm>
    </dsp:sp>
    <dsp:sp modelId="{39EB8630-7261-4461-8D8C-DF83EFAE6C6E}">
      <dsp:nvSpPr>
        <dsp:cNvPr id="0" name=""/>
        <dsp:cNvSpPr/>
      </dsp:nvSpPr>
      <dsp:spPr>
        <a:xfrm>
          <a:off x="3474811" y="275023"/>
          <a:ext cx="178471" cy="208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b="1" kern="1200">
            <a:solidFill>
              <a:schemeClr val="tx1"/>
            </a:solidFill>
            <a:latin typeface="+mn-lt"/>
          </a:endParaRPr>
        </a:p>
      </dsp:txBody>
      <dsp:txXfrm>
        <a:off x="3474811" y="316778"/>
        <a:ext cx="124930" cy="125267"/>
      </dsp:txXfrm>
    </dsp:sp>
    <dsp:sp modelId="{A79A129E-DA0A-44B2-8529-78E8BB754830}">
      <dsp:nvSpPr>
        <dsp:cNvPr id="0" name=""/>
        <dsp:cNvSpPr/>
      </dsp:nvSpPr>
      <dsp:spPr>
        <a:xfrm>
          <a:off x="3727365" y="115020"/>
          <a:ext cx="841846" cy="52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Step 4: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CGE Analysis</a:t>
          </a:r>
        </a:p>
      </dsp:txBody>
      <dsp:txXfrm>
        <a:off x="3742853" y="130508"/>
        <a:ext cx="810870" cy="497808"/>
      </dsp:txXfrm>
    </dsp:sp>
    <dsp:sp modelId="{5E2E682D-6086-4B4D-AC08-6EBFC134A1CE}">
      <dsp:nvSpPr>
        <dsp:cNvPr id="0" name=""/>
        <dsp:cNvSpPr/>
      </dsp:nvSpPr>
      <dsp:spPr>
        <a:xfrm>
          <a:off x="4653396" y="275023"/>
          <a:ext cx="178471" cy="208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b="1" kern="1200">
            <a:solidFill>
              <a:schemeClr val="tx1"/>
            </a:solidFill>
            <a:latin typeface="+mn-lt"/>
          </a:endParaRPr>
        </a:p>
      </dsp:txBody>
      <dsp:txXfrm>
        <a:off x="4653396" y="316778"/>
        <a:ext cx="124930" cy="125267"/>
      </dsp:txXfrm>
    </dsp:sp>
    <dsp:sp modelId="{43EC7CAD-188A-403F-9641-BDC59B5413B3}">
      <dsp:nvSpPr>
        <dsp:cNvPr id="0" name=""/>
        <dsp:cNvSpPr/>
      </dsp:nvSpPr>
      <dsp:spPr>
        <a:xfrm>
          <a:off x="4905950" y="115020"/>
          <a:ext cx="841846" cy="52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Step 5: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Reduced Form Analysis</a:t>
          </a:r>
        </a:p>
      </dsp:txBody>
      <dsp:txXfrm>
        <a:off x="4921438" y="130508"/>
        <a:ext cx="810870" cy="497808"/>
      </dsp:txXfrm>
    </dsp:sp>
    <dsp:sp modelId="{42521765-7E4E-436A-959B-04020017CD71}">
      <dsp:nvSpPr>
        <dsp:cNvPr id="0" name=""/>
        <dsp:cNvSpPr/>
      </dsp:nvSpPr>
      <dsp:spPr>
        <a:xfrm>
          <a:off x="5831981" y="275023"/>
          <a:ext cx="178471" cy="208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b="1" kern="1200">
            <a:solidFill>
              <a:schemeClr val="tx1"/>
            </a:solidFill>
            <a:latin typeface="+mn-lt"/>
          </a:endParaRPr>
        </a:p>
      </dsp:txBody>
      <dsp:txXfrm>
        <a:off x="5831981" y="316778"/>
        <a:ext cx="124930" cy="125267"/>
      </dsp:txXfrm>
    </dsp:sp>
    <dsp:sp modelId="{DB512723-52E3-4666-B1DE-C5353A4C9412}">
      <dsp:nvSpPr>
        <dsp:cNvPr id="0" name=""/>
        <dsp:cNvSpPr/>
      </dsp:nvSpPr>
      <dsp:spPr>
        <a:xfrm>
          <a:off x="6084535" y="115020"/>
          <a:ext cx="966001" cy="52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</a:rPr>
            <a:t>Step 6: Uncertainty Analysis</a:t>
          </a:r>
        </a:p>
      </dsp:txBody>
      <dsp:txXfrm>
        <a:off x="6100023" y="130508"/>
        <a:ext cx="935025" cy="497808"/>
      </dsp:txXfrm>
    </dsp:sp>
    <dsp:sp modelId="{05776A4B-347D-488A-8D1C-631BFD2A0495}">
      <dsp:nvSpPr>
        <dsp:cNvPr id="0" name=""/>
        <dsp:cNvSpPr/>
      </dsp:nvSpPr>
      <dsp:spPr>
        <a:xfrm>
          <a:off x="7134721" y="275023"/>
          <a:ext cx="178471" cy="208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b="1" kern="1200">
            <a:solidFill>
              <a:schemeClr val="tx1"/>
            </a:solidFill>
            <a:latin typeface="+mn-lt"/>
          </a:endParaRPr>
        </a:p>
      </dsp:txBody>
      <dsp:txXfrm>
        <a:off x="7134721" y="316778"/>
        <a:ext cx="124930" cy="125267"/>
      </dsp:txXfrm>
    </dsp:sp>
    <dsp:sp modelId="{7D965CE5-9930-4D7C-8FFC-3EE7A93B56F2}">
      <dsp:nvSpPr>
        <dsp:cNvPr id="0" name=""/>
        <dsp:cNvSpPr/>
      </dsp:nvSpPr>
      <dsp:spPr>
        <a:xfrm>
          <a:off x="7387275" y="115020"/>
          <a:ext cx="841846" cy="52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</a:rPr>
            <a:t>Step 7: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  <a:latin typeface="+mn-lt"/>
            </a:rPr>
            <a:t>E-CAT Tool</a:t>
          </a:r>
        </a:p>
      </dsp:txBody>
      <dsp:txXfrm>
        <a:off x="7402763" y="130508"/>
        <a:ext cx="810870" cy="497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016" cy="464503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242" y="0"/>
            <a:ext cx="2982016" cy="464503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r">
              <a:defRPr sz="1200"/>
            </a:lvl1pPr>
          </a:lstStyle>
          <a:p>
            <a:fld id="{F042CA22-78F9-4BB8-A76E-CD75F5C5C6AB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312"/>
            <a:ext cx="2982016" cy="464503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242" y="8830312"/>
            <a:ext cx="2982016" cy="464503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r">
              <a:defRPr sz="1200"/>
            </a:lvl1pPr>
          </a:lstStyle>
          <a:p>
            <a:fld id="{4A715DC2-794E-4572-BBE2-7CDDED020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66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0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r">
              <a:defRPr sz="1200"/>
            </a:lvl1pPr>
          </a:lstStyle>
          <a:p>
            <a:fld id="{A6AF8642-AD8B-427A-A3C1-FF0F89366CBB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9" rIns="92437" bIns="4621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1"/>
            <a:ext cx="5505450" cy="4183380"/>
          </a:xfrm>
          <a:prstGeom prst="rect">
            <a:avLst/>
          </a:prstGeom>
        </p:spPr>
        <p:txBody>
          <a:bodyPr vert="horz" lIns="92437" tIns="46219" rIns="92437" bIns="4621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8"/>
            <a:ext cx="2982119" cy="464820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r">
              <a:defRPr sz="1200"/>
            </a:lvl1pPr>
          </a:lstStyle>
          <a:p>
            <a:fld id="{ABC9A73B-0181-48FD-A722-4238D77A63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069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DBFF3A1C-B2B1-4B54-B10A-2C9210F3D6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DFB7F4DE-C4B4-4687-B5F5-A075A016AD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3406801D-3852-458B-926F-BE1CF69F47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956" indent="-286522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6086" indent="-22921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4521" indent="-22921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2955" indent="-22921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1389" indent="-2292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9824" indent="-2292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8258" indent="-2292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6693" indent="-2292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6869" fontAlgn="base">
              <a:spcBef>
                <a:spcPct val="0"/>
              </a:spcBef>
              <a:spcAft>
                <a:spcPct val="0"/>
              </a:spcAft>
              <a:defRPr/>
            </a:pPr>
            <a:fld id="{D40D7BDB-6C2F-4473-B190-30D2482A29BD}" type="slidenum">
              <a:rPr lang="en-US" altLang="en-US">
                <a:solidFill>
                  <a:prstClr val="black"/>
                </a:solidFill>
              </a:rPr>
              <a:pPr defTabSz="916869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" pitchFamily="18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38EE48-1C76-4DC3-BC66-CBA488283F61}" type="slidenum">
              <a:rPr lang="en-US" smtClean="0">
                <a:latin typeface="Times" pitchFamily="18" charset="0"/>
                <a:cs typeface="Arial" charset="0"/>
              </a:rPr>
              <a:pPr/>
              <a:t>10</a:t>
            </a:fld>
            <a:endParaRPr lang="en-US">
              <a:latin typeface="Times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367BDF-9F53-D242-93E4-8EE9B53D8BD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63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795">
              <a:defRPr sz="2900">
                <a:solidFill>
                  <a:schemeClr val="tx1"/>
                </a:solidFill>
                <a:latin typeface="Times" charset="0"/>
              </a:defRPr>
            </a:lvl1pPr>
            <a:lvl2pPr marL="742845" indent="-285710" defTabSz="923795">
              <a:defRPr sz="2900">
                <a:solidFill>
                  <a:schemeClr val="tx1"/>
                </a:solidFill>
                <a:latin typeface="Times" charset="0"/>
              </a:defRPr>
            </a:lvl2pPr>
            <a:lvl3pPr marL="1142839" indent="-228568" defTabSz="923795">
              <a:defRPr sz="2900">
                <a:solidFill>
                  <a:schemeClr val="tx1"/>
                </a:solidFill>
                <a:latin typeface="Times" charset="0"/>
              </a:defRPr>
            </a:lvl3pPr>
            <a:lvl4pPr marL="1599974" indent="-228568" defTabSz="923795">
              <a:defRPr sz="2900">
                <a:solidFill>
                  <a:schemeClr val="tx1"/>
                </a:solidFill>
                <a:latin typeface="Times" charset="0"/>
              </a:defRPr>
            </a:lvl4pPr>
            <a:lvl5pPr marL="2057110" indent="-228568" defTabSz="923795">
              <a:defRPr sz="2900">
                <a:solidFill>
                  <a:schemeClr val="tx1"/>
                </a:solidFill>
                <a:latin typeface="Times" charset="0"/>
              </a:defRPr>
            </a:lvl5pPr>
            <a:lvl6pPr marL="2514246" indent="-228568" defTabSz="923795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" charset="0"/>
              </a:defRPr>
            </a:lvl6pPr>
            <a:lvl7pPr marL="2971381" indent="-228568" defTabSz="923795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" charset="0"/>
              </a:defRPr>
            </a:lvl7pPr>
            <a:lvl8pPr marL="3428517" indent="-228568" defTabSz="923795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" charset="0"/>
              </a:defRPr>
            </a:lvl8pPr>
            <a:lvl9pPr marL="3885652" indent="-228568" defTabSz="923795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817EDAB-39F0-4457-809B-B405D9D747E1}" type="slidenum">
              <a:rPr lang="en-US" altLang="en-US" sz="1200">
                <a:solidFill>
                  <a:prstClr val="black"/>
                </a:solidFill>
              </a:rPr>
              <a:pPr/>
              <a:t>13</a:t>
            </a:fld>
            <a:endParaRPr lang="en-US" alt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795">
              <a:defRPr sz="2900">
                <a:solidFill>
                  <a:schemeClr val="tx1"/>
                </a:solidFill>
                <a:latin typeface="Times" charset="0"/>
              </a:defRPr>
            </a:lvl1pPr>
            <a:lvl2pPr marL="742845" indent="-285710" defTabSz="923795">
              <a:defRPr sz="2900">
                <a:solidFill>
                  <a:schemeClr val="tx1"/>
                </a:solidFill>
                <a:latin typeface="Times" charset="0"/>
              </a:defRPr>
            </a:lvl2pPr>
            <a:lvl3pPr marL="1142839" indent="-228568" defTabSz="923795">
              <a:defRPr sz="2900">
                <a:solidFill>
                  <a:schemeClr val="tx1"/>
                </a:solidFill>
                <a:latin typeface="Times" charset="0"/>
              </a:defRPr>
            </a:lvl3pPr>
            <a:lvl4pPr marL="1599974" indent="-228568" defTabSz="923795">
              <a:defRPr sz="2900">
                <a:solidFill>
                  <a:schemeClr val="tx1"/>
                </a:solidFill>
                <a:latin typeface="Times" charset="0"/>
              </a:defRPr>
            </a:lvl4pPr>
            <a:lvl5pPr marL="2057110" indent="-228568" defTabSz="923795">
              <a:defRPr sz="2900">
                <a:solidFill>
                  <a:schemeClr val="tx1"/>
                </a:solidFill>
                <a:latin typeface="Times" charset="0"/>
              </a:defRPr>
            </a:lvl5pPr>
            <a:lvl6pPr marL="2514246" indent="-228568" defTabSz="923795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" charset="0"/>
              </a:defRPr>
            </a:lvl6pPr>
            <a:lvl7pPr marL="2971381" indent="-228568" defTabSz="923795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" charset="0"/>
              </a:defRPr>
            </a:lvl7pPr>
            <a:lvl8pPr marL="3428517" indent="-228568" defTabSz="923795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" charset="0"/>
              </a:defRPr>
            </a:lvl8pPr>
            <a:lvl9pPr marL="3885652" indent="-228568" defTabSz="923795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51B5BCE5-AEB1-4603-A238-E603CB7B3E8E}" type="slidenum">
              <a:rPr lang="en-US" altLang="en-US" sz="1200">
                <a:solidFill>
                  <a:prstClr val="black"/>
                </a:solidFill>
              </a:rPr>
              <a:pPr/>
              <a:t>14</a:t>
            </a:fld>
            <a:endParaRPr lang="en-US" alt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Enumeration Tables and Direct Impact are constructed</a:t>
            </a:r>
            <a:r>
              <a:rPr lang="en-US" baseline="0" dirty="0"/>
              <a:t> with an extensive review of the literature:</a:t>
            </a:r>
          </a:p>
          <a:p>
            <a:pPr marL="169821" indent="-169821">
              <a:buFontTx/>
              <a:buChar char="-"/>
            </a:pPr>
            <a:r>
              <a:rPr lang="en-US" baseline="0" dirty="0"/>
              <a:t>Articles which do these analyses for a single threat (we sought information with respect to CGE modeling approaches, direct impact input parameter values, and used these for external validation checks)</a:t>
            </a:r>
          </a:p>
          <a:p>
            <a:pPr marL="169821" indent="-169821">
              <a:buFontTx/>
              <a:buChar char="-"/>
            </a:pPr>
            <a:r>
              <a:rPr lang="en-US" baseline="0" dirty="0"/>
              <a:t>Reports (news, government, think tanks) on threats – to gauge the scale of events, direct impact values</a:t>
            </a:r>
          </a:p>
          <a:p>
            <a:pPr marL="169821" indent="-169821">
              <a:buFontTx/>
              <a:buChar char="-"/>
            </a:pPr>
            <a:r>
              <a:rPr lang="en-US" baseline="0" dirty="0"/>
              <a:t>Databases of events </a:t>
            </a:r>
          </a:p>
          <a:p>
            <a:pPr marL="169821" indent="-169821">
              <a:buFontTx/>
              <a:buChar char="-"/>
            </a:pPr>
            <a:r>
              <a:rPr lang="en-US" baseline="0" dirty="0"/>
              <a:t>Department of Homeland Security National Planning Scenarios</a:t>
            </a:r>
          </a:p>
          <a:p>
            <a:pPr marL="169821" indent="-169821">
              <a:buFontTx/>
              <a:buChar char="-"/>
            </a:pPr>
            <a:endParaRPr lang="en-US" baseline="0" dirty="0"/>
          </a:p>
          <a:p>
            <a:r>
              <a:rPr lang="en-US" dirty="0"/>
              <a:t>To make this process manageable, we narrow the number direct impact “shocks” to the CGE model by removing all direct impacts classified as “Low” and hence result in impacts less than $100M, fewer than 100 deaths, and fewer than 1,000 illnesses or injuries.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9A73B-0181-48FD-A722-4238D77A630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95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956" indent="-286522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6086" indent="-229217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4521" indent="-229217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2955" indent="-229217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21389" indent="-2292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9824" indent="-2292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8258" indent="-2292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96693" indent="-2292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6F29AE7-7BC5-4B7C-9B25-020BBC8ABAA5}" type="slidenum">
              <a:rPr lang="en-US" altLang="en-US">
                <a:solidFill>
                  <a:srgbClr val="000000"/>
                </a:solidFill>
              </a:rPr>
              <a:pPr eaLnBrk="1" hangingPunct="1"/>
              <a:t>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556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6869">
              <a:defRPr/>
            </a:pPr>
            <a:fld id="{ABC9A73B-0181-48FD-A722-4238D77A6301}" type="slidenum">
              <a:rPr lang="en-US">
                <a:solidFill>
                  <a:prstClr val="black"/>
                </a:solidFill>
                <a:latin typeface="Calibri"/>
              </a:rPr>
              <a:pPr defTabSz="916869">
                <a:defRPr/>
              </a:pPr>
              <a:t>20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1186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8130"/>
            <a:ext cx="7782128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78212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5" descr="University Programs 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6197600"/>
            <a:ext cx="270668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629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144A-B7CE-4C68-91FA-BB08C29B4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A5B5-22F7-4DA0-BAE5-0CC12FDC01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\\ppd3.sppd.usc.edu\users$\gees\Desktop\CREATE PP Template Column 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8351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26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/>
              <a:pPr algn="ctr"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87991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4795-F91F-4252-937F-0F00151F7648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2ECA7-C792-4388-8177-2F10255EA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057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8130"/>
            <a:ext cx="7782128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78212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5" descr="University Programs 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6197600"/>
            <a:ext cx="270668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288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59882"/>
            <a:ext cx="7791855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9" y="1984443"/>
            <a:ext cx="7791855" cy="44446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>
                <a:solidFill>
                  <a:srgbClr val="000000"/>
                </a:solidFill>
              </a:rPr>
              <a:pPr algn="ctr"/>
              <a:t>‹#›</a:t>
            </a:fld>
            <a:endParaRPr 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255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356" y="679337"/>
            <a:ext cx="7747172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362200"/>
            <a:ext cx="35052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362200"/>
            <a:ext cx="35052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>
                <a:solidFill>
                  <a:srgbClr val="000000"/>
                </a:solidFill>
              </a:rPr>
              <a:pPr algn="ctr"/>
              <a:t>‹#›</a:t>
            </a:fld>
            <a:endParaRPr 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39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128" y="659882"/>
            <a:ext cx="778212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>
                <a:solidFill>
                  <a:srgbClr val="000000"/>
                </a:solidFill>
              </a:rPr>
              <a:pPr algn="ctr"/>
              <a:t>‹#›</a:t>
            </a:fld>
            <a:endParaRPr 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914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>
                <a:solidFill>
                  <a:srgbClr val="000000"/>
                </a:solidFill>
              </a:rPr>
              <a:pPr algn="ctr"/>
              <a:t>‹#›</a:t>
            </a:fld>
            <a:endParaRPr 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71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59882"/>
            <a:ext cx="7791855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9" y="1984443"/>
            <a:ext cx="7791855" cy="44446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/>
              <a:pPr algn="ctr"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19693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356" y="679337"/>
            <a:ext cx="7747172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362200"/>
            <a:ext cx="35052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362200"/>
            <a:ext cx="35052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/>
              <a:pPr algn="ctr"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182916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128" y="659882"/>
            <a:ext cx="778212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/>
              <a:pPr algn="ctr"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34305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/>
              <a:pPr algn="ctr"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75084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>
                <a:solidFill>
                  <a:prstClr val="black"/>
                </a:solidFill>
              </a:rPr>
              <a:pPr algn="ctr"/>
              <a:t>‹#›</a:t>
            </a:fld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000999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 b="1">
                <a:solidFill>
                  <a:srgbClr val="92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8001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281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>
                <a:solidFill>
                  <a:prstClr val="black"/>
                </a:solidFill>
              </a:rPr>
              <a:pPr algn="ctr"/>
              <a:t>‹#›</a:t>
            </a:fld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0999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9925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638167" y="6533274"/>
            <a:ext cx="4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78969FF-4E9B-41A4-9F17-6839D08C1DC7}" type="slidenum">
              <a:rPr lang="en-US" sz="1100" smtClean="0">
                <a:solidFill>
                  <a:prstClr val="black"/>
                </a:solidFill>
              </a:rPr>
              <a:pPr algn="ctr"/>
              <a:t>‹#›</a:t>
            </a:fld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3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8130"/>
            <a:ext cx="7782128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78212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5" descr="University Programs 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6324600"/>
            <a:ext cx="1849650" cy="32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22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7.jpeg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6.jpe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1912" y="659882"/>
            <a:ext cx="75500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1912" y="1984443"/>
            <a:ext cx="7550088" cy="4444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0"/>
            <a:ext cx="762000" cy="6858000"/>
          </a:xfrm>
          <a:prstGeom prst="rect">
            <a:avLst/>
          </a:prstGeom>
          <a:solidFill>
            <a:srgbClr val="9800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en-US" dirty="0">
              <a:solidFill>
                <a:schemeClr val="accent2"/>
              </a:solidFill>
              <a:latin typeface="Times" panose="02020603050405020304" pitchFamily="18" charset="0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0"/>
            <a:ext cx="6324600" cy="609600"/>
          </a:xfrm>
          <a:prstGeom prst="rect">
            <a:avLst/>
          </a:prstGeom>
          <a:solidFill>
            <a:srgbClr val="9800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en-US" dirty="0">
              <a:latin typeface="Times" panose="02020603050405020304" pitchFamily="18" charset="0"/>
            </a:endParaRPr>
          </a:p>
        </p:txBody>
      </p:sp>
      <p:pic>
        <p:nvPicPr>
          <p:cNvPr id="1030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86"/>
          <a:stretch>
            <a:fillRect/>
          </a:stretch>
        </p:blipFill>
        <p:spPr bwMode="auto">
          <a:xfrm>
            <a:off x="0" y="609600"/>
            <a:ext cx="7731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4" descr="CREATElogosmal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05"/>
          <a:stretch>
            <a:fillRect/>
          </a:stretch>
        </p:blipFill>
        <p:spPr bwMode="auto">
          <a:xfrm>
            <a:off x="6400800" y="0"/>
            <a:ext cx="1981200" cy="609600"/>
          </a:xfrm>
          <a:prstGeom prst="rect">
            <a:avLst/>
          </a:prstGeom>
          <a:solidFill>
            <a:srgbClr val="A507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PrimShield-Mono_SmallUseShield_GoldOnCard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0"/>
            <a:ext cx="152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594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+mj-lt"/>
          <a:ea typeface="MS PGothic" panose="020B0600070205080204" pitchFamily="34" charset="-128"/>
          <a:cs typeface="Century Gothic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Century Gothic" pitchFamily="34" charset="0"/>
          <a:ea typeface="MS PGothic" panose="020B0600070205080204" pitchFamily="34" charset="-128"/>
          <a:cs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Century Gothic" pitchFamily="34" charset="0"/>
          <a:ea typeface="MS PGothic" panose="020B0600070205080204" pitchFamily="34" charset="-128"/>
          <a:cs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Century Gothic" pitchFamily="34" charset="0"/>
          <a:ea typeface="MS PGothic" panose="020B0600070205080204" pitchFamily="34" charset="-128"/>
          <a:cs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Century Gothic" pitchFamily="34" charset="0"/>
          <a:ea typeface="MS PGothic" panose="020B0600070205080204" pitchFamily="34" charset="-128"/>
          <a:cs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MS PGothic" panose="020B0600070205080204" pitchFamily="34" charset="-128"/>
          <a:cs typeface="Century Gothic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Century Gothic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MS PGothic" panose="020B0600070205080204" pitchFamily="34" charset="-128"/>
          <a:cs typeface="Century 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Century 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Century Gothic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000999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752600"/>
            <a:ext cx="8001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C144A-B7CE-4C68-91FA-BB08C29B47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CA5B5-22F7-4DA0-BAE5-0CC12FDC01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7" name="Picture 3" descr="\\ppd3.sppd.usc.edu\users$\gees\Desktop\CREATE Spelled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ppd3.sppd.usc.edu\users$\gees\Desktop\CREATE New Logo3.jp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0"/>
            <a:ext cx="1828800" cy="60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ppd3.sppd.usc.edu\users$\gees\Desktop\CREATE Spelled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034195" y="3105768"/>
            <a:ext cx="6786429" cy="71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ppd3.sppd.usc.edu\users$\gees\Desktop\CREATE PP Template Column 2.jpg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609599"/>
            <a:ext cx="713985" cy="182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80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6" r:id="rId6"/>
    <p:sldLayoutId id="214748368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1912" y="659882"/>
            <a:ext cx="75500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1912" y="1984443"/>
            <a:ext cx="7550088" cy="4444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0"/>
            <a:ext cx="762000" cy="6858000"/>
          </a:xfrm>
          <a:prstGeom prst="rect">
            <a:avLst/>
          </a:prstGeom>
          <a:solidFill>
            <a:srgbClr val="9800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en-US" dirty="0">
              <a:solidFill>
                <a:srgbClr val="333399"/>
              </a:solidFill>
              <a:latin typeface="Times" panose="02020603050405020304" pitchFamily="18" charset="0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0"/>
            <a:ext cx="6324600" cy="609600"/>
          </a:xfrm>
          <a:prstGeom prst="rect">
            <a:avLst/>
          </a:prstGeom>
          <a:solidFill>
            <a:srgbClr val="9800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en-US" dirty="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pic>
        <p:nvPicPr>
          <p:cNvPr id="1030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86"/>
          <a:stretch>
            <a:fillRect/>
          </a:stretch>
        </p:blipFill>
        <p:spPr bwMode="auto">
          <a:xfrm>
            <a:off x="0" y="609600"/>
            <a:ext cx="7731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4" descr="CREATElogosmal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05"/>
          <a:stretch>
            <a:fillRect/>
          </a:stretch>
        </p:blipFill>
        <p:spPr bwMode="auto">
          <a:xfrm>
            <a:off x="6400800" y="0"/>
            <a:ext cx="1981200" cy="609600"/>
          </a:xfrm>
          <a:prstGeom prst="rect">
            <a:avLst/>
          </a:prstGeom>
          <a:solidFill>
            <a:srgbClr val="A507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PrimShield-Mono_SmallUseShield_GoldOnCard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0"/>
            <a:ext cx="152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598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+mj-lt"/>
          <a:ea typeface="MS PGothic" panose="020B0600070205080204" pitchFamily="34" charset="-128"/>
          <a:cs typeface="Century Gothic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Century Gothic" pitchFamily="34" charset="0"/>
          <a:ea typeface="MS PGothic" panose="020B0600070205080204" pitchFamily="34" charset="-128"/>
          <a:cs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Century Gothic" pitchFamily="34" charset="0"/>
          <a:ea typeface="MS PGothic" panose="020B0600070205080204" pitchFamily="34" charset="-128"/>
          <a:cs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Century Gothic" pitchFamily="34" charset="0"/>
          <a:ea typeface="MS PGothic" panose="020B0600070205080204" pitchFamily="34" charset="-128"/>
          <a:cs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Century Gothic" pitchFamily="34" charset="0"/>
          <a:ea typeface="MS PGothic" panose="020B0600070205080204" pitchFamily="34" charset="-128"/>
          <a:cs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98002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MS PGothic" panose="020B0600070205080204" pitchFamily="34" charset="-128"/>
          <a:cs typeface="Century Gothic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Century Gothic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MS PGothic" panose="020B0600070205080204" pitchFamily="34" charset="-128"/>
          <a:cs typeface="Century 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Century 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Century Gothic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8534400" cy="2209800"/>
          </a:xfrm>
        </p:spPr>
        <p:txBody>
          <a:bodyPr>
            <a:normAutofit fontScale="90000"/>
          </a:bodyPr>
          <a:lstStyle/>
          <a:p>
            <a:br>
              <a:rPr lang="en-US" sz="4000" b="1" kern="0" dirty="0">
                <a:solidFill>
                  <a:srgbClr val="980021"/>
                </a:solidFill>
                <a:latin typeface="Arial"/>
                <a:ea typeface="MS PGothic" panose="020B0600070205080204" pitchFamily="34" charset="-128"/>
              </a:rPr>
            </a:br>
            <a:r>
              <a:rPr lang="en-US" b="1" kern="0" dirty="0">
                <a:solidFill>
                  <a:srgbClr val="920000"/>
                </a:solidFill>
                <a:latin typeface="Arial"/>
                <a:ea typeface="MS PGothic" panose="020B0600070205080204" pitchFamily="34" charset="-128"/>
              </a:rPr>
              <a:t>Economic Consequence </a:t>
            </a:r>
            <a:br>
              <a:rPr lang="en-US" b="1" kern="0" dirty="0">
                <a:solidFill>
                  <a:srgbClr val="920000"/>
                </a:solidFill>
                <a:latin typeface="Arial"/>
                <a:ea typeface="MS PGothic" panose="020B0600070205080204" pitchFamily="34" charset="-128"/>
              </a:rPr>
            </a:br>
            <a:r>
              <a:rPr lang="en-US" b="1" kern="0" dirty="0">
                <a:solidFill>
                  <a:srgbClr val="920000"/>
                </a:solidFill>
                <a:latin typeface="Arial"/>
                <a:ea typeface="MS PGothic" panose="020B0600070205080204" pitchFamily="34" charset="-128"/>
              </a:rPr>
              <a:t>Analysis Tool: E-CAT</a:t>
            </a:r>
            <a:br>
              <a:rPr lang="en-US" sz="4000" b="1" kern="0" dirty="0">
                <a:solidFill>
                  <a:srgbClr val="920000"/>
                </a:solidFill>
                <a:latin typeface="Arial"/>
                <a:ea typeface="MS PGothic" panose="020B0600070205080204" pitchFamily="34" charset="-128"/>
              </a:rPr>
            </a:br>
            <a:br>
              <a:rPr lang="en-US" sz="4000" b="1" kern="0" dirty="0">
                <a:solidFill>
                  <a:srgbClr val="980021"/>
                </a:solidFill>
                <a:latin typeface="Arial"/>
                <a:ea typeface="MS PGothic" panose="020B0600070205080204" pitchFamily="34" charset="-128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57600"/>
            <a:ext cx="7782128" cy="2819400"/>
          </a:xfrm>
        </p:spPr>
        <p:txBody>
          <a:bodyPr/>
          <a:lstStyle/>
          <a:p>
            <a:pPr lvl="0" eaLnBrk="0" fontAlgn="base" hangingPunct="0">
              <a:spcAft>
                <a:spcPct val="0"/>
              </a:spcAft>
            </a:pPr>
            <a:r>
              <a:rPr lang="en-US" sz="2400" kern="0" dirty="0">
                <a:solidFill>
                  <a:srgbClr val="000000"/>
                </a:solidFill>
                <a:latin typeface="Arial"/>
                <a:ea typeface="MS PGothic" panose="020B0600070205080204" pitchFamily="34" charset="-128"/>
              </a:rPr>
              <a:t>Adam Rose (USC)</a:t>
            </a:r>
          </a:p>
          <a:p>
            <a:pPr eaLnBrk="0" fontAlgn="base" hangingPunct="0">
              <a:spcAft>
                <a:spcPct val="0"/>
              </a:spcAft>
            </a:pPr>
            <a:r>
              <a:rPr lang="en-US" sz="2400" kern="0" dirty="0">
                <a:solidFill>
                  <a:srgbClr val="000000"/>
                </a:solidFill>
                <a:latin typeface="Arial"/>
                <a:ea typeface="MS PGothic" panose="020B0600070205080204" pitchFamily="34" charset="-128"/>
              </a:rPr>
              <a:t>Zhenhua Chen (OSU)</a:t>
            </a:r>
          </a:p>
          <a:p>
            <a:pPr lvl="0" eaLnBrk="0" fontAlgn="base" hangingPunct="0">
              <a:spcAft>
                <a:spcPct val="0"/>
              </a:spcAft>
            </a:pPr>
            <a:r>
              <a:rPr lang="en-US" sz="2400" kern="0" dirty="0" err="1">
                <a:solidFill>
                  <a:srgbClr val="000000"/>
                </a:solidFill>
                <a:latin typeface="Arial"/>
                <a:ea typeface="MS PGothic" panose="020B0600070205080204" pitchFamily="34" charset="-128"/>
              </a:rPr>
              <a:t>Fynn</a:t>
            </a:r>
            <a:r>
              <a:rPr lang="en-US" sz="2400" kern="0" dirty="0">
                <a:solidFill>
                  <a:srgbClr val="000000"/>
                </a:solidFill>
                <a:latin typeface="Arial"/>
                <a:ea typeface="MS PGothic" panose="020B0600070205080204" pitchFamily="34" charset="-128"/>
              </a:rPr>
              <a:t> Prager (CSDH)</a:t>
            </a:r>
          </a:p>
          <a:p>
            <a:pPr lvl="0" eaLnBrk="0" fontAlgn="base" hangingPunct="0">
              <a:spcAft>
                <a:spcPct val="0"/>
              </a:spcAft>
            </a:pPr>
            <a:r>
              <a:rPr lang="en-US" sz="2400" kern="0" dirty="0">
                <a:solidFill>
                  <a:srgbClr val="000000"/>
                </a:solidFill>
                <a:latin typeface="Arial"/>
                <a:ea typeface="MS PGothic" panose="020B0600070205080204" pitchFamily="34" charset="-128"/>
              </a:rPr>
              <a:t>Sam Chatterjee (PNNL)</a:t>
            </a:r>
          </a:p>
          <a:p>
            <a:pPr lvl="0" eaLnBrk="0" fontAlgn="base" hangingPunct="0">
              <a:spcAft>
                <a:spcPct val="0"/>
              </a:spcAft>
            </a:pPr>
            <a:endParaRPr lang="en-US" sz="1600" kern="0" dirty="0">
              <a:solidFill>
                <a:srgbClr val="000000"/>
              </a:solidFill>
              <a:latin typeface="Arial"/>
              <a:ea typeface="MS PGothic" panose="020B0600070205080204" pitchFamily="34" charset="-128"/>
            </a:endParaRPr>
          </a:p>
          <a:p>
            <a:pPr lvl="0" eaLnBrk="0" fontAlgn="base" hangingPunct="0"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"/>
                <a:ea typeface="MS PGothic" panose="020B0600070205080204" pitchFamily="34" charset="-128"/>
              </a:rPr>
              <a:t>September 21, 2022</a:t>
            </a:r>
          </a:p>
        </p:txBody>
      </p:sp>
    </p:spTree>
    <p:extLst>
      <p:ext uri="{BB962C8B-B14F-4D97-AF65-F5344CB8AC3E}">
        <p14:creationId xmlns:p14="http://schemas.microsoft.com/office/powerpoint/2010/main" val="1813541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8229600" cy="838200"/>
          </a:xfrm>
        </p:spPr>
        <p:txBody>
          <a:bodyPr/>
          <a:lstStyle/>
          <a:p>
            <a:pPr eaLnBrk="1" hangingPunct="1"/>
            <a:r>
              <a:rPr lang="en-US" sz="3600" dirty="0"/>
              <a:t>Measuring Econ Resilience of 9/11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133600"/>
            <a:ext cx="8305800" cy="4724400"/>
          </a:xfrm>
        </p:spPr>
        <p:txBody>
          <a:bodyPr/>
          <a:lstStyle/>
          <a:p>
            <a:pPr eaLnBrk="1" hangingPunct="1"/>
            <a:r>
              <a:rPr lang="en-US" sz="2400" dirty="0"/>
              <a:t>95% of over 1,100 WTC area firms relocated after 9/11 </a:t>
            </a:r>
          </a:p>
          <a:p>
            <a:pPr eaLnBrk="1" hangingPunct="1">
              <a:buFontTx/>
              <a:buNone/>
            </a:pPr>
            <a:endParaRPr lang="en-US" sz="1200" dirty="0"/>
          </a:p>
          <a:p>
            <a:pPr eaLnBrk="1" hangingPunct="1"/>
            <a:r>
              <a:rPr lang="en-US" sz="2400" dirty="0"/>
              <a:t>If all of firms in the WTC area went out of business, direct business interruption (BI) loss would  =  $58.4B</a:t>
            </a:r>
          </a:p>
          <a:p>
            <a:pPr eaLnBrk="1" hangingPunct="1">
              <a:buFontTx/>
              <a:buNone/>
            </a:pPr>
            <a:endParaRPr lang="en-US" sz="1200" dirty="0"/>
          </a:p>
          <a:p>
            <a:pPr eaLnBrk="1" hangingPunct="1"/>
            <a:r>
              <a:rPr lang="en-US" sz="2400" dirty="0"/>
              <a:t>If all relocation were immediate, then BI = $0</a:t>
            </a:r>
          </a:p>
          <a:p>
            <a:pPr eaLnBrk="1" hangingPunct="1">
              <a:buFontTx/>
              <a:buNone/>
            </a:pPr>
            <a:endParaRPr lang="en-US" sz="1200" dirty="0"/>
          </a:p>
          <a:p>
            <a:pPr eaLnBrk="1" hangingPunct="1"/>
            <a:r>
              <a:rPr lang="en-US" sz="2400" dirty="0"/>
              <a:t>Businesses relocated 2 to 4 months, BI = $16.1B</a:t>
            </a:r>
          </a:p>
          <a:p>
            <a:pPr eaLnBrk="1" hangingPunct="1">
              <a:buFontTx/>
              <a:buNone/>
            </a:pPr>
            <a:endParaRPr lang="en-US" sz="1200" dirty="0"/>
          </a:p>
          <a:p>
            <a:pPr eaLnBrk="1" hangingPunct="1"/>
            <a:r>
              <a:rPr lang="en-US" sz="2400" dirty="0">
                <a:solidFill>
                  <a:srgbClr val="002D86"/>
                </a:solidFill>
              </a:rPr>
              <a:t>Resilience Metric:  Avoided Loss ÷ Max Potential Loss</a:t>
            </a:r>
          </a:p>
          <a:p>
            <a:pPr eaLnBrk="1" hangingPunct="1">
              <a:buFontTx/>
              <a:buNone/>
            </a:pPr>
            <a:endParaRPr lang="en-US" sz="1200" dirty="0">
              <a:solidFill>
                <a:srgbClr val="002D86"/>
              </a:solidFill>
            </a:endParaRPr>
          </a:p>
          <a:p>
            <a:pPr eaLnBrk="1" hangingPunct="1">
              <a:buFontTx/>
              <a:buNone/>
            </a:pPr>
            <a:r>
              <a:rPr lang="en-US" sz="2400" dirty="0">
                <a:solidFill>
                  <a:srgbClr val="002D86"/>
                </a:solidFill>
              </a:rPr>
              <a:t>                $42.3B ÷ $58.4B  =  72%   </a:t>
            </a:r>
          </a:p>
          <a:p>
            <a:pPr eaLnBrk="1" hangingPunct="1">
              <a:buFontTx/>
              <a:buNone/>
            </a:pPr>
            <a:endParaRPr lang="en-US" sz="1800" dirty="0"/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097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254F590D-220B-4929-BBF7-E649F5945ABC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838200" y="1828800"/>
          <a:ext cx="8153400" cy="5029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3149">
                  <a:extLst>
                    <a:ext uri="{9D8B030D-6E8A-4147-A177-3AD203B41FA5}">
                      <a16:colId xmlns:a16="http://schemas.microsoft.com/office/drawing/2014/main" val="1457082185"/>
                    </a:ext>
                  </a:extLst>
                </a:gridCol>
                <a:gridCol w="6070251">
                  <a:extLst>
                    <a:ext uri="{9D8B030D-6E8A-4147-A177-3AD203B41FA5}">
                      <a16:colId xmlns:a16="http://schemas.microsoft.com/office/drawing/2014/main" val="1650283759"/>
                    </a:ext>
                  </a:extLst>
                </a:gridCol>
              </a:tblGrid>
              <a:tr h="479331"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Resilience Tactic</a:t>
                      </a:r>
                      <a:endParaRPr lang="en-US" sz="14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Definition (Activities Involved)</a:t>
                      </a:r>
                      <a:endParaRPr lang="en-US" sz="14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416132"/>
                  </a:ext>
                </a:extLst>
              </a:tr>
              <a:tr h="398282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Conservation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Maintaining intended production using lower amounts of an input or inputs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4002908180"/>
                  </a:ext>
                </a:extLst>
              </a:tr>
              <a:tr h="388380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Resource Isolation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Modifying a portion of business operations to run without a critical input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1554001647"/>
                  </a:ext>
                </a:extLst>
              </a:tr>
              <a:tr h="388482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Input Substitution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Replacing a production input in short supply with another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1064097150"/>
                  </a:ext>
                </a:extLst>
              </a:tr>
              <a:tr h="388482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Inventories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Continuing business operations using emergency and ordinary</a:t>
                      </a:r>
                      <a:r>
                        <a:rPr lang="en-US" sz="1200" kern="1200" baseline="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stockpiles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4048177393"/>
                  </a:ext>
                </a:extLst>
              </a:tr>
              <a:tr h="388482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Excess Capacity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Using idle plant or equipment idle</a:t>
                      </a:r>
                      <a:r>
                        <a:rPr lang="en-US" sz="1200" kern="100" baseline="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in place of a damaged ones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1622975168"/>
                  </a:ext>
                </a:extLst>
              </a:tr>
              <a:tr h="388482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Relocation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Moving some or all of the business activity to a new location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3444761686"/>
                  </a:ext>
                </a:extLst>
              </a:tr>
              <a:tr h="444980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Management Effectiveness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Improving the efficiency of business operations in the aftermath of a</a:t>
                      </a:r>
                      <a:r>
                        <a:rPr lang="en-US" sz="1200" kern="100" baseline="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disaster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3323670152"/>
                  </a:ext>
                </a:extLst>
              </a:tr>
              <a:tr h="444980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Import Substitution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Importing needed production inputs when not</a:t>
                      </a:r>
                      <a:r>
                        <a:rPr lang="en-US" sz="1200" kern="100" baseline="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available from </a:t>
                      </a:r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local suppliers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4055234948"/>
                  </a:ext>
                </a:extLst>
              </a:tr>
              <a:tr h="444980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Technological Change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Improvising the</a:t>
                      </a:r>
                      <a:r>
                        <a:rPr lang="en-US" sz="1200" kern="100" baseline="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production process without requiring a major investment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920244879"/>
                  </a:ext>
                </a:extLst>
              </a:tr>
              <a:tr h="429358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Resource Pooling/Sharing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Recontrac</a:t>
                      </a:r>
                      <a:r>
                        <a:rPr lang="en-US" sz="1200" kern="1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ting</a:t>
                      </a: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selective exchange of resources,</a:t>
                      </a: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creating new partnerships 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US" sz="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1339187814"/>
                  </a:ext>
                </a:extLst>
              </a:tr>
              <a:tr h="444980">
                <a:tc>
                  <a:txBody>
                    <a:bodyPr/>
                    <a:lstStyle/>
                    <a:p>
                      <a:r>
                        <a:rPr lang="en-US" sz="1200" kern="1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Production Recapture</a:t>
                      </a:r>
                      <a:endParaRPr lang="en-US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>
                    <a:solidFill>
                      <a:schemeClr val="accent1">
                        <a:lumMod val="5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Making up for lost production by working overtime or extra shifts 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US" sz="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43860" marR="43860" marT="0" marB="0" anchor="ctr"/>
                </a:tc>
                <a:extLst>
                  <a:ext uri="{0D108BD9-81ED-4DB2-BD59-A6C34878D82A}">
                    <a16:rowId xmlns:a16="http://schemas.microsoft.com/office/drawing/2014/main" val="1490899223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0EA6CBDD-96E6-410F-BADB-6896D01BBE33}"/>
              </a:ext>
            </a:extLst>
          </p:cNvPr>
          <p:cNvSpPr txBox="1">
            <a:spLocks/>
          </p:cNvSpPr>
          <p:nvPr/>
        </p:nvSpPr>
        <p:spPr>
          <a:xfrm>
            <a:off x="838200" y="685800"/>
            <a:ext cx="8229600" cy="990600"/>
          </a:xfrm>
          <a:prstGeom prst="rect">
            <a:avLst/>
          </a:prstGeom>
          <a:noFill/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>
              <a:defRPr/>
            </a:pPr>
            <a:endParaRPr lang="en-US" sz="3600" b="1" dirty="0">
              <a:solidFill>
                <a:srgbClr val="800000"/>
              </a:solidFill>
            </a:endParaRPr>
          </a:p>
          <a:p>
            <a:pPr algn="ctr" defTabSz="685800">
              <a:defRPr/>
            </a:pPr>
            <a:endParaRPr lang="en-US" sz="3600" b="1" dirty="0">
              <a:solidFill>
                <a:srgbClr val="800000"/>
              </a:solidFill>
            </a:endParaRPr>
          </a:p>
          <a:p>
            <a:pPr algn="ctr" defTabSz="685800">
              <a:defRPr/>
            </a:pPr>
            <a:endParaRPr lang="en-US" sz="3600" b="1" dirty="0">
              <a:solidFill>
                <a:srgbClr val="800000"/>
              </a:solidFill>
            </a:endParaRPr>
          </a:p>
          <a:p>
            <a:pPr algn="ctr" defTabSz="685800">
              <a:defRPr/>
            </a:pPr>
            <a:r>
              <a:rPr lang="en-US" sz="36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Microeconomic Resilience Tactics</a:t>
            </a:r>
          </a:p>
          <a:p>
            <a:pPr algn="ctr" defTabSz="685800">
              <a:defRPr/>
            </a:pPr>
            <a:r>
              <a:rPr lang="en-US" sz="36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Responses to Input Disruptions</a:t>
            </a:r>
          </a:p>
        </p:txBody>
      </p:sp>
    </p:spTree>
    <p:extLst>
      <p:ext uri="{BB962C8B-B14F-4D97-AF65-F5344CB8AC3E}">
        <p14:creationId xmlns:p14="http://schemas.microsoft.com/office/powerpoint/2010/main" val="1389063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85800"/>
            <a:ext cx="8305801" cy="5334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800000"/>
                </a:solidFill>
              </a:rPr>
              <a:t>Hurricane Harvey Survey Results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524001"/>
          <a:ext cx="8229600" cy="52388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5210">
                  <a:extLst>
                    <a:ext uri="{9D8B030D-6E8A-4147-A177-3AD203B41FA5}">
                      <a16:colId xmlns:a16="http://schemas.microsoft.com/office/drawing/2014/main" val="1330248073"/>
                    </a:ext>
                  </a:extLst>
                </a:gridCol>
                <a:gridCol w="1058115">
                  <a:extLst>
                    <a:ext uri="{9D8B030D-6E8A-4147-A177-3AD203B41FA5}">
                      <a16:colId xmlns:a16="http://schemas.microsoft.com/office/drawing/2014/main" val="1065606780"/>
                    </a:ext>
                  </a:extLst>
                </a:gridCol>
                <a:gridCol w="888075">
                  <a:extLst>
                    <a:ext uri="{9D8B030D-6E8A-4147-A177-3AD203B41FA5}">
                      <a16:colId xmlns:a16="http://schemas.microsoft.com/office/drawing/2014/main" val="4100758785"/>
                    </a:ext>
                  </a:extLst>
                </a:gridCol>
                <a:gridCol w="683031">
                  <a:extLst>
                    <a:ext uri="{9D8B030D-6E8A-4147-A177-3AD203B41FA5}">
                      <a16:colId xmlns:a16="http://schemas.microsoft.com/office/drawing/2014/main" val="3029823150"/>
                    </a:ext>
                  </a:extLst>
                </a:gridCol>
                <a:gridCol w="1122218">
                  <a:extLst>
                    <a:ext uri="{9D8B030D-6E8A-4147-A177-3AD203B41FA5}">
                      <a16:colId xmlns:a16="http://schemas.microsoft.com/office/drawing/2014/main" val="874610804"/>
                    </a:ext>
                  </a:extLst>
                </a:gridCol>
                <a:gridCol w="897774">
                  <a:extLst>
                    <a:ext uri="{9D8B030D-6E8A-4147-A177-3AD203B41FA5}">
                      <a16:colId xmlns:a16="http://schemas.microsoft.com/office/drawing/2014/main" val="956669573"/>
                    </a:ext>
                  </a:extLst>
                </a:gridCol>
                <a:gridCol w="748146">
                  <a:extLst>
                    <a:ext uri="{9D8B030D-6E8A-4147-A177-3AD203B41FA5}">
                      <a16:colId xmlns:a16="http://schemas.microsoft.com/office/drawing/2014/main" val="1058670350"/>
                    </a:ext>
                  </a:extLst>
                </a:gridCol>
                <a:gridCol w="1197031">
                  <a:extLst>
                    <a:ext uri="{9D8B030D-6E8A-4147-A177-3AD203B41FA5}">
                      <a16:colId xmlns:a16="http://schemas.microsoft.com/office/drawing/2014/main" val="4238347019"/>
                    </a:ext>
                  </a:extLst>
                </a:gridCol>
              </a:tblGrid>
              <a:tr h="4574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Tactic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Implementation Cost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Effectiveness (Avoided Losses)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Cost-Effectiveness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3652372"/>
                  </a:ext>
                </a:extLst>
              </a:tr>
              <a:tr h="67789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Cost (Net)*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Average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Median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Effectiveness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(Net)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Average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Median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Effectiveness/ Marginal Cost Ratio**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003960"/>
                  </a:ext>
                </a:extLst>
              </a:tr>
              <a:tr h="36471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Conservation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-$921,120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-$25,586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-$1,000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$1,0695,663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$297,101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$27,250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-11.6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649910"/>
                  </a:ext>
                </a:extLst>
              </a:tr>
              <a:tr h="36471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Resource Isolation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441,090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11,921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6,149,022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170,806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39,000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876136"/>
                  </a:ext>
                </a:extLst>
              </a:tr>
              <a:tr h="36471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Input Substitution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1,201,875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38,770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9,539,292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307,719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38,750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9998438"/>
                  </a:ext>
                </a:extLst>
              </a:tr>
              <a:tr h="36471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Inventories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$3,490,610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$64,640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$4,119,222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$77,721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$30,000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490095"/>
                  </a:ext>
                </a:extLst>
              </a:tr>
              <a:tr h="45378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Excess Capacity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-$2,357,800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-$157,186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$2,834,450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$188,963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$67,850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-1.2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612440"/>
                  </a:ext>
                </a:extLst>
              </a:tr>
              <a:tr h="36471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Relocation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$676,100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$18,780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$4,750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$11,706,813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$325,189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$42,618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17.3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139716"/>
                  </a:ext>
                </a:extLst>
              </a:tr>
              <a:tr h="36471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Mgt</a:t>
                      </a:r>
                      <a:r>
                        <a:rPr lang="en-US" sz="1200" dirty="0">
                          <a:effectLst/>
                        </a:rPr>
                        <a:t> Effectiveness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-$4,870,720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-$69,581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-$125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$12,469,063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$180,711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$29,375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-2.6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171937"/>
                  </a:ext>
                </a:extLst>
              </a:tr>
              <a:tr h="36471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Import Substitution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-$1,016,700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-$46,213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$8,457,967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$422,898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$25,000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-9.2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165425"/>
                  </a:ext>
                </a:extLst>
              </a:tr>
              <a:tr h="3659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Technological Change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-$1,513,625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-$40,908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$2,000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$4,565,845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$130,452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$24,500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-3.2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96511"/>
                  </a:ext>
                </a:extLst>
              </a:tr>
              <a:tr h="3659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Production Recapture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$6,543,615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$145,413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$11,723,025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$266,432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$31,062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448509"/>
                  </a:ext>
                </a:extLst>
              </a:tr>
              <a:tr h="36471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Resource Pooling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$504,855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$9,708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$9,872,387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$201,477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$32,250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20.8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995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996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8077200" cy="838200"/>
          </a:xfrm>
        </p:spPr>
        <p:txBody>
          <a:bodyPr/>
          <a:lstStyle/>
          <a:p>
            <a:pPr algn="ctr"/>
            <a:r>
              <a:rPr lang="en-US" altLang="en-US" sz="3600" dirty="0"/>
              <a:t>Behavioral Linkages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8458200" cy="4876800"/>
          </a:xfrm>
        </p:spPr>
        <p:txBody>
          <a:bodyPr/>
          <a:lstStyle/>
          <a:p>
            <a:r>
              <a:rPr lang="en-US" altLang="en-US" sz="2800" dirty="0"/>
              <a:t>Off-site responses associated with behavioral changes (business, household, investor, worker)</a:t>
            </a:r>
          </a:p>
          <a:p>
            <a:pPr marL="0" indent="0">
              <a:buNone/>
            </a:pPr>
            <a:endParaRPr lang="en-US" altLang="en-US" sz="1200" dirty="0"/>
          </a:p>
          <a:p>
            <a:r>
              <a:rPr lang="en-US" altLang="en-US" sz="2800" dirty="0"/>
              <a:t>Emanates from social amplification of risk &amp; stigma effects (media coverage, rumor)</a:t>
            </a:r>
          </a:p>
          <a:p>
            <a:pPr>
              <a:buFontTx/>
              <a:buNone/>
            </a:pPr>
            <a:endParaRPr lang="en-US" altLang="en-US" sz="1200" dirty="0"/>
          </a:p>
          <a:p>
            <a:r>
              <a:rPr lang="en-US" altLang="en-US" sz="2800" dirty="0"/>
              <a:t>Fear feeds on itself and spreads</a:t>
            </a:r>
          </a:p>
          <a:p>
            <a:pPr>
              <a:buFontTx/>
              <a:buNone/>
            </a:pPr>
            <a:endParaRPr lang="en-US" altLang="en-US" sz="1200" dirty="0"/>
          </a:p>
          <a:p>
            <a:r>
              <a:rPr lang="en-US" altLang="en-US" sz="2800" dirty="0"/>
              <a:t>Translates into direct and indirect BI losses</a:t>
            </a:r>
          </a:p>
          <a:p>
            <a:pPr>
              <a:buFontTx/>
              <a:buNone/>
            </a:pPr>
            <a:endParaRPr lang="en-US" altLang="en-US" sz="1200" dirty="0"/>
          </a:p>
          <a:p>
            <a:r>
              <a:rPr lang="en-US" altLang="en-US" sz="2800" dirty="0"/>
              <a:t>Can be 2 to 3 orders of magnitude higher</a:t>
            </a:r>
          </a:p>
          <a:p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67097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8153400" cy="990600"/>
          </a:xfrm>
        </p:spPr>
        <p:txBody>
          <a:bodyPr/>
          <a:lstStyle/>
          <a:p>
            <a:pPr algn="ctr"/>
            <a:r>
              <a:rPr lang="en-US" altLang="en-US" sz="3600" dirty="0"/>
              <a:t>Behavioral Linkage Examples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8077200" cy="4724400"/>
          </a:xfrm>
        </p:spPr>
        <p:txBody>
          <a:bodyPr/>
          <a:lstStyle/>
          <a:p>
            <a:r>
              <a:rPr lang="en-US" altLang="en-US" sz="2800" dirty="0"/>
              <a:t>9/11 led to a 2-year reduction in air travel</a:t>
            </a:r>
          </a:p>
          <a:p>
            <a:pPr>
              <a:buFontTx/>
              <a:buNone/>
            </a:pPr>
            <a:endParaRPr lang="en-US" altLang="en-US" sz="1200" dirty="0"/>
          </a:p>
          <a:p>
            <a:r>
              <a:rPr lang="en-US" altLang="en-US" sz="2800" dirty="0"/>
              <a:t>Workers fear of riding the subway/bus</a:t>
            </a:r>
          </a:p>
          <a:p>
            <a:pPr>
              <a:buFontTx/>
              <a:buNone/>
            </a:pPr>
            <a:endParaRPr lang="en-US" altLang="en-US" sz="1200" dirty="0"/>
          </a:p>
          <a:p>
            <a:r>
              <a:rPr lang="en-US" altLang="en-US" sz="2800" dirty="0"/>
              <a:t>Business fear of staying open after dark</a:t>
            </a:r>
          </a:p>
          <a:p>
            <a:pPr>
              <a:buFontTx/>
              <a:buNone/>
            </a:pPr>
            <a:endParaRPr lang="en-US" altLang="en-US" sz="1200" dirty="0"/>
          </a:p>
          <a:p>
            <a:r>
              <a:rPr lang="en-US" altLang="en-US" sz="2800" dirty="0"/>
              <a:t>Investor fear of taking high risk</a:t>
            </a:r>
          </a:p>
          <a:p>
            <a:pPr>
              <a:buFontTx/>
              <a:buNone/>
            </a:pPr>
            <a:endParaRPr lang="en-US" altLang="en-US" sz="1200" dirty="0"/>
          </a:p>
          <a:p>
            <a:r>
              <a:rPr lang="en-US" altLang="en-US" sz="2800" dirty="0"/>
              <a:t>General avoidance behavior</a:t>
            </a:r>
          </a:p>
          <a:p>
            <a:pPr marL="0" indent="0">
              <a:buNone/>
            </a:pPr>
            <a:endParaRPr lang="en-US" altLang="en-US" sz="1200" dirty="0"/>
          </a:p>
          <a:p>
            <a:r>
              <a:rPr lang="en-US" altLang="en-US" sz="2800" dirty="0"/>
              <a:t>Gov’t premature shutdown or evacuation</a:t>
            </a:r>
          </a:p>
          <a:p>
            <a:pPr>
              <a:buFontTx/>
              <a:buNone/>
            </a:pP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169244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791855" cy="762000"/>
          </a:xfrm>
        </p:spPr>
        <p:txBody>
          <a:bodyPr/>
          <a:lstStyle/>
          <a:p>
            <a:pPr algn="ctr"/>
            <a:r>
              <a:rPr lang="en-US" dirty="0"/>
              <a:t>E-CAT</a:t>
            </a:r>
            <a:r>
              <a:rPr lang="en-US" dirty="0">
                <a:solidFill>
                  <a:srgbClr val="920000"/>
                </a:solidFill>
              </a:rPr>
              <a:t> Analytical Stages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0888493"/>
              </p:ext>
            </p:extLst>
          </p:nvPr>
        </p:nvGraphicFramePr>
        <p:xfrm>
          <a:off x="838200" y="1603375"/>
          <a:ext cx="8229600" cy="758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62001" y="2514600"/>
            <a:ext cx="8382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entury Gothic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entury Gothic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entury Gothic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entury Gothic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Century Gothic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Tx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Enumeration Tables – </a:t>
            </a:r>
            <a:r>
              <a:rPr lang="en-US" sz="20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Qualitative Direct Impact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identified from historical data, literature, or expert judgment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Lower- and upper-bound Direct Impact values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estimated for each category </a:t>
            </a:r>
            <a:r>
              <a:rPr lang="en-US" sz="20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 the “Low Influence” threshold </a:t>
            </a:r>
            <a:endParaRPr lang="en-US" sz="2000" kern="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Interface Variables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identified: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(Magnitude, Time of Day, Duration, Economic Structure, Location, Clean Up,  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Behavioral Avoidance &amp; Aversion, Resilience Relocation, Substitution, Recapture)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Randomized draws of 100 variable combinations converted to CGE inputs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run to estimate GDP and employment impacts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Reduced-form equation estimated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with OLS &amp; quantile regression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Uncertainty distributions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generated with reduced-form results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Reduced-form equations and uncertainty analysis combined into the </a:t>
            </a:r>
            <a:r>
              <a:rPr lang="en-US" sz="20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user-friendly interface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the E-CAT tool</a:t>
            </a:r>
          </a:p>
        </p:txBody>
      </p:sp>
    </p:spTree>
    <p:extLst>
      <p:ext uri="{BB962C8B-B14F-4D97-AF65-F5344CB8AC3E}">
        <p14:creationId xmlns:p14="http://schemas.microsoft.com/office/powerpoint/2010/main" val="290180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09600" y="609600"/>
            <a:ext cx="8534400" cy="5334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92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Enumeration of Direct Economic Impacts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514475" y="2087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632426"/>
              </p:ext>
            </p:extLst>
          </p:nvPr>
        </p:nvGraphicFramePr>
        <p:xfrm>
          <a:off x="914399" y="1295401"/>
          <a:ext cx="8153402" cy="5577081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191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8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3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22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11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33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40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9128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4488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Direct Impact Category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Lower Bound:  Colorado Flood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(September 2013; 2,400 sq. miles)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Upper Bound:  Midwest Flood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(March 1993; 30,000 sq. miles)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3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8975" marR="3897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76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 Evacuation and/or Quarantine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+/-  $5M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Household spending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+/- $314M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Household spending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0.02%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25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 Clean-up / Decontamination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+/- 40,000 gal. of oil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Waste services productivity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+/- $3B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Waste services productivity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3.6%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House-hold tax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House-hold tax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2.5%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5. Mortality/Morbidity (humans)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76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a. Deaths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Labor factor usage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-0.0%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52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Labor factor usage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-0.0%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0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9. Infrastructure Interruption/ Aversion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M/L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-$547M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-$4B</a:t>
                      </a:r>
                      <a:r>
                        <a:rPr lang="en-US" sz="1000" baseline="30000">
                          <a:effectLst/>
                        </a:rPr>
                        <a:t>6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0976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a. Transportation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M/L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-$422M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Capital stock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-0.9%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-$2B</a:t>
                      </a:r>
                      <a:r>
                        <a:rPr lang="en-US" sz="1000" baseline="30000">
                          <a:effectLst/>
                        </a:rPr>
                        <a:t>8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Capital stock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-4.5%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-$105M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Productivity factor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-0.03%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-$507M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Productivity factor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-0.2%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5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b. Water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-$4M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Side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calculation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Outage of 1 day equivalent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-$2B (0.01%)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-$29M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Side </a:t>
                      </a:r>
                      <a:r>
                        <a:rPr lang="en-US" sz="1000" dirty="0" err="1">
                          <a:effectLst/>
                        </a:rPr>
                        <a:t>calcu-lation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Outage of 4 weeks equivalent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-$60B (0.4%)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02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c. Natural Gas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4,800 building</a:t>
                      </a:r>
                      <a:r>
                        <a:rPr lang="en-US" sz="1000" baseline="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outages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02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d. Electricity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1015 building outages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3977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e. Education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685,504 students (16 days)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76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f. Agriculture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-$5M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Productivity factor(agro)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-0.0%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M/H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-$12B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Productivity factor(agro)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-4.3%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64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17.  Property Damage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M/L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-$86M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Capital stock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-0.01%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M/H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-$4B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Capital stock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-0.5%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75" marR="38975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20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9046028" cy="838200"/>
          </a:xfrm>
        </p:spPr>
        <p:txBody>
          <a:bodyPr>
            <a:normAutofit/>
          </a:bodyPr>
          <a:lstStyle/>
          <a:p>
            <a:pPr algn="ctr"/>
            <a:r>
              <a:rPr lang="en-US" altLang="en-US" sz="3200" b="1" dirty="0">
                <a:solidFill>
                  <a:srgbClr val="800000"/>
                </a:solidFill>
              </a:rPr>
              <a:t>Computable General Equilibrium Analysis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512629" cy="4800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Layman’s Definition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 A model of the entire economy based on decisions by individual producers &amp; consumers in response to prices, regs &amp; external shocks within the limits of resource constraints.</a:t>
            </a:r>
          </a:p>
          <a:p>
            <a:pPr>
              <a:lnSpc>
                <a:spcPct val="90000"/>
              </a:lnSpc>
              <a:buNone/>
            </a:pP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dirty="0"/>
              <a:t>Characterizes the economy as a set of interrelated supply-chains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1200" dirty="0"/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Advantages over Input-Output Analysis:</a:t>
            </a:r>
          </a:p>
          <a:p>
            <a:pPr marL="0" indent="0">
              <a:lnSpc>
                <a:spcPct val="90000"/>
              </a:lnSpc>
              <a:spcBef>
                <a:spcPts val="400"/>
              </a:spcBef>
              <a:buNone/>
            </a:pPr>
            <a:r>
              <a:rPr lang="en-US" altLang="en-US" sz="2400" dirty="0"/>
              <a:t>    - non-linear</a:t>
            </a:r>
          </a:p>
          <a:p>
            <a:pPr marL="0" indent="0">
              <a:lnSpc>
                <a:spcPct val="90000"/>
              </a:lnSpc>
              <a:spcBef>
                <a:spcPts val="400"/>
              </a:spcBef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- has behavioral content</a:t>
            </a:r>
          </a:p>
          <a:p>
            <a:pPr marL="0" indent="0">
              <a:lnSpc>
                <a:spcPct val="90000"/>
              </a:lnSpc>
              <a:spcBef>
                <a:spcPts val="400"/>
              </a:spcBef>
              <a:buNone/>
            </a:pPr>
            <a:r>
              <a:rPr lang="en-US" altLang="en-US" sz="2400" dirty="0"/>
              <a:t>    - incorporates the workings of markets &amp; prices</a:t>
            </a:r>
          </a:p>
        </p:txBody>
      </p:sp>
    </p:spTree>
    <p:extLst>
      <p:ext uri="{BB962C8B-B14F-4D97-AF65-F5344CB8AC3E}">
        <p14:creationId xmlns:p14="http://schemas.microsoft.com/office/powerpoint/2010/main" val="2075243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609600"/>
            <a:ext cx="8000999" cy="685800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4000" dirty="0"/>
            </a:br>
            <a:r>
              <a:rPr lang="en-US" sz="4000" dirty="0"/>
              <a:t>CGE Model Overview</a:t>
            </a:r>
            <a:br>
              <a:rPr lang="en-US" sz="3200" dirty="0">
                <a:solidFill>
                  <a:srgbClr val="920000"/>
                </a:solidFill>
              </a:rPr>
            </a:br>
            <a:endParaRPr lang="en-US" dirty="0">
              <a:solidFill>
                <a:srgbClr val="92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524000"/>
            <a:ext cx="8305800" cy="5334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1300" dirty="0"/>
          </a:p>
          <a:p>
            <a:r>
              <a:rPr lang="en-US" sz="3000" dirty="0" err="1"/>
              <a:t>USCGE</a:t>
            </a:r>
            <a:r>
              <a:rPr lang="en-US" sz="3000" dirty="0"/>
              <a:t> Model Details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spcBef>
                <a:spcPts val="800"/>
              </a:spcBef>
              <a:buNone/>
            </a:pPr>
            <a:r>
              <a:rPr lang="en-US" sz="2600" dirty="0"/>
              <a:t>     -  58 Economic Sectors</a:t>
            </a:r>
          </a:p>
          <a:p>
            <a:pPr marL="457200" lvl="1" indent="0">
              <a:spcBef>
                <a:spcPts val="400"/>
              </a:spcBef>
              <a:buNone/>
            </a:pPr>
            <a:endParaRPr lang="en-US" sz="600" dirty="0"/>
          </a:p>
          <a:p>
            <a:pPr marL="0" indent="0">
              <a:spcBef>
                <a:spcPts val="400"/>
              </a:spcBef>
              <a:buNone/>
            </a:pPr>
            <a:r>
              <a:rPr lang="en-US" sz="2600" dirty="0"/>
              <a:t>     -  3 Factor Payment types plus Value-Added &amp; Taxes</a:t>
            </a:r>
          </a:p>
          <a:p>
            <a:pPr marL="0" indent="0">
              <a:spcBef>
                <a:spcPts val="400"/>
              </a:spcBef>
              <a:buNone/>
            </a:pPr>
            <a:endParaRPr lang="en-US" sz="600" dirty="0"/>
          </a:p>
          <a:p>
            <a:pPr marL="0" indent="0">
              <a:spcBef>
                <a:spcPts val="400"/>
              </a:spcBef>
              <a:buNone/>
            </a:pPr>
            <a:r>
              <a:rPr lang="en-US" sz="2600" dirty="0"/>
              <a:t>     -  9 Household Income Brackets</a:t>
            </a:r>
          </a:p>
          <a:p>
            <a:pPr marL="0" indent="0">
              <a:spcBef>
                <a:spcPts val="400"/>
              </a:spcBef>
              <a:buNone/>
            </a:pPr>
            <a:endParaRPr lang="en-US" sz="900" dirty="0"/>
          </a:p>
          <a:p>
            <a:pPr marL="0" indent="0">
              <a:spcBef>
                <a:spcPts val="400"/>
              </a:spcBef>
              <a:buNone/>
            </a:pPr>
            <a:r>
              <a:rPr lang="en-US" sz="2600" dirty="0"/>
              <a:t>     -  Other Institutions, including International Trade </a:t>
            </a:r>
          </a:p>
          <a:p>
            <a:pPr marL="0" indent="0">
              <a:spcBef>
                <a:spcPts val="400"/>
              </a:spcBef>
              <a:buNone/>
            </a:pPr>
            <a:endParaRPr lang="en-US" sz="1300" dirty="0"/>
          </a:p>
          <a:p>
            <a:r>
              <a:rPr lang="en-US" sz="3000" dirty="0"/>
              <a:t>Other Models: Global Trade Analysis Project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600" dirty="0"/>
              <a:t>     -  141 Countries</a:t>
            </a:r>
          </a:p>
          <a:p>
            <a:pPr marL="0" indent="0">
              <a:spcBef>
                <a:spcPts val="0"/>
              </a:spcBef>
              <a:buNone/>
            </a:pPr>
            <a:endParaRPr lang="en-US" sz="900" dirty="0"/>
          </a:p>
          <a:p>
            <a:pPr marL="0" indent="0">
              <a:spcBef>
                <a:spcPts val="0"/>
              </a:spcBef>
              <a:buNone/>
            </a:pPr>
            <a:endParaRPr lang="en-US" sz="900" dirty="0"/>
          </a:p>
          <a:p>
            <a:pPr marL="0" indent="0">
              <a:spcBef>
                <a:spcPts val="0"/>
              </a:spcBef>
              <a:buNone/>
            </a:pPr>
            <a:endParaRPr lang="en-US" sz="1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600" dirty="0"/>
              <a:t>     -  65 Commodities</a:t>
            </a:r>
          </a:p>
          <a:p>
            <a:pPr marL="0" indent="0">
              <a:spcBef>
                <a:spcPts val="0"/>
              </a:spcBef>
              <a:buNone/>
            </a:pPr>
            <a:endParaRPr lang="en-US" sz="900" dirty="0"/>
          </a:p>
          <a:p>
            <a:pPr marL="0" indent="0">
              <a:spcBef>
                <a:spcPts val="0"/>
              </a:spcBef>
              <a:buNone/>
            </a:pPr>
            <a:endParaRPr lang="en-US" sz="900" dirty="0"/>
          </a:p>
          <a:p>
            <a:pPr marL="0" indent="0">
              <a:spcBef>
                <a:spcPts val="0"/>
              </a:spcBef>
              <a:buNone/>
            </a:pPr>
            <a:endParaRPr lang="en-US" sz="1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600" dirty="0"/>
              <a:t>     -  Extensive Data Base</a:t>
            </a:r>
          </a:p>
          <a:p>
            <a:pPr marL="0" indent="0">
              <a:spcBef>
                <a:spcPts val="0"/>
              </a:spcBef>
              <a:buNone/>
            </a:pPr>
            <a:endParaRPr lang="en-US" sz="900" dirty="0"/>
          </a:p>
          <a:p>
            <a:pPr marL="0" indent="0">
              <a:spcBef>
                <a:spcPts val="0"/>
              </a:spcBef>
              <a:buNone/>
            </a:pPr>
            <a:endParaRPr lang="en-US" sz="900" dirty="0"/>
          </a:p>
          <a:p>
            <a:pPr marL="0" indent="0">
              <a:spcBef>
                <a:spcPts val="0"/>
              </a:spcBef>
              <a:buNone/>
            </a:pPr>
            <a:endParaRPr lang="en-US" sz="1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600" dirty="0"/>
              <a:t>     -  Advanced Modeling Features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06629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59882"/>
            <a:ext cx="8289758" cy="530965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Maritime Cyber Research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9" y="1752599"/>
            <a:ext cx="8091377" cy="4786423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For the first time, economic consequences of maritime cyber threats are evaluated using an advanced modeling framework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800" dirty="0"/>
              <a:t>The framework captures the interactions of economic activities in a supply-chain system and various resilience tactics </a:t>
            </a: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r>
              <a:rPr lang="en-US" sz="2800" dirty="0"/>
              <a:t>A Reduced-form approach is developed tor provide rapid estimates for decision-making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800" dirty="0"/>
              <a:t>Results provide policy implications for risk management of maritime cyber threats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720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4043191"/>
            <a:ext cx="3428999" cy="26624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0069" r="-1"/>
          <a:stretch/>
        </p:blipFill>
        <p:spPr>
          <a:xfrm>
            <a:off x="838200" y="659882"/>
            <a:ext cx="3528152" cy="33207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659883"/>
            <a:ext cx="4495800" cy="3383308"/>
          </a:xfrm>
          <a:prstGeom prst="rect">
            <a:avLst/>
          </a:prstGeom>
        </p:spPr>
      </p:pic>
      <p:pic>
        <p:nvPicPr>
          <p:cNvPr id="9" name="image03.png"/>
          <p:cNvPicPr>
            <a:picLocks noGrp="1"/>
          </p:cNvPicPr>
          <p:nvPr>
            <p:ph sz="half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4419600" y="4114800"/>
            <a:ext cx="4419600" cy="25908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691713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914400" y="762000"/>
            <a:ext cx="7848600" cy="5486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6227802"/>
            <a:ext cx="86106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92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Framework </a:t>
            </a:r>
            <a:r>
              <a:rPr lang="en-US" b="1" dirty="0">
                <a:solidFill>
                  <a:srgbClr val="920000"/>
                </a:solidFill>
                <a:latin typeface="Arial"/>
              </a:rPr>
              <a:t>for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92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Estimating Total Economic Impacts of a Port Disruption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2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9183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59882"/>
            <a:ext cx="8077200" cy="1016518"/>
          </a:xfrm>
        </p:spPr>
        <p:txBody>
          <a:bodyPr/>
          <a:lstStyle/>
          <a:p>
            <a:r>
              <a:rPr lang="en-US" dirty="0">
                <a:solidFill>
                  <a:srgbClr val="920000"/>
                </a:solidFill>
              </a:rPr>
              <a:t>Estimation of Reduced-Form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8458200" cy="4724400"/>
          </a:xfrm>
        </p:spPr>
        <p:txBody>
          <a:bodyPr/>
          <a:lstStyle/>
          <a:p>
            <a:r>
              <a:rPr lang="en-US" dirty="0"/>
              <a:t>Transforms the CGE complexity model into a single estimating equation for the software: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2400" dirty="0"/>
              <a:t>     - CGE “driver” inputs as explanatory regression variables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400" dirty="0"/>
              <a:t>     - Categorical variables for Resilience and Behavior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dirty="0"/>
              <a:t>Five steps: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2400" dirty="0"/>
              <a:t>     - Latin-hypercube random sampling procedure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400" dirty="0"/>
              <a:t>     - CGE simulation with automatic loop function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400" dirty="0"/>
              <a:t>     - Data validation and testing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400" dirty="0"/>
              <a:t>     - Ordinary least square estimation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400" dirty="0"/>
              <a:t>     - Quantile regression</a:t>
            </a:r>
          </a:p>
        </p:txBody>
      </p:sp>
    </p:spTree>
    <p:extLst>
      <p:ext uri="{BB962C8B-B14F-4D97-AF65-F5344CB8AC3E}">
        <p14:creationId xmlns:p14="http://schemas.microsoft.com/office/powerpoint/2010/main" val="949739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63" y="659882"/>
            <a:ext cx="8633637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92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Regression Results:  Cyber Scenario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615598"/>
              </p:ext>
            </p:extLst>
          </p:nvPr>
        </p:nvGraphicFramePr>
        <p:xfrm>
          <a:off x="152400" y="1797020"/>
          <a:ext cx="9204325" cy="517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" name="Document" r:id="rId3" imgW="6003678" imgH="3392031" progId="Word.Document.12">
                  <p:embed/>
                </p:oleObj>
              </mc:Choice>
              <mc:Fallback>
                <p:oleObj name="Document" r:id="rId3" imgW="6003678" imgH="339203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1797020"/>
                        <a:ext cx="9204325" cy="5178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45086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92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E-CAT User Interface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78" t="11966" r="39871" b="47521"/>
          <a:stretch/>
        </p:blipFill>
        <p:spPr>
          <a:xfrm>
            <a:off x="685800" y="2185417"/>
            <a:ext cx="8458200" cy="363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947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Point Estimate: Default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33" t="20276" r="36661" b="28248"/>
          <a:stretch/>
        </p:blipFill>
        <p:spPr>
          <a:xfrm>
            <a:off x="762000" y="1802882"/>
            <a:ext cx="8242424" cy="406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3132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59882"/>
            <a:ext cx="8534400" cy="1143000"/>
          </a:xfrm>
        </p:spPr>
        <p:txBody>
          <a:bodyPr>
            <a:noAutofit/>
          </a:bodyPr>
          <a:lstStyle/>
          <a:p>
            <a:r>
              <a:rPr lang="en-US" dirty="0"/>
              <a:t>Adjust Ship-Rerouting Resilience 35%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31" t="20242" r="36466" b="28082"/>
          <a:stretch/>
        </p:blipFill>
        <p:spPr>
          <a:xfrm>
            <a:off x="762000" y="2030937"/>
            <a:ext cx="8312454" cy="398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9407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924800" cy="685800"/>
          </a:xfrm>
        </p:spPr>
        <p:txBody>
          <a:bodyPr/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238" y="1447800"/>
            <a:ext cx="8534400" cy="5410200"/>
          </a:xfrm>
        </p:spPr>
        <p:txBody>
          <a:bodyPr/>
          <a:lstStyle/>
          <a:p>
            <a:r>
              <a:rPr lang="en-US" sz="2800" dirty="0"/>
              <a:t>E-CAT can produce rapid estimates of economic consequences for 30+ HSNRC threats 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800" dirty="0"/>
              <a:t>E-CAT has a solid foundation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2400" dirty="0"/>
              <a:t>    -  based on 10 years of research on ECA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2400" dirty="0"/>
              <a:t>    -  uses state of the art economic model (CGE)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2400" dirty="0"/>
              <a:t>    -  incorporates resilience &amp; extreme behavioral responses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2400" dirty="0"/>
              <a:t>    -  vetted in case studies &amp; peer reviewed literature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800" dirty="0"/>
              <a:t>Incorporates major types of uncertainty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800" dirty="0"/>
              <a:t>E-CAT is user friendly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400" dirty="0"/>
              <a:t>    -  reduced form format (single equation, major drivers)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2400" dirty="0"/>
              <a:t>    -  programmed in Excel VBA (Visual Basic for Applications) </a:t>
            </a:r>
          </a:p>
        </p:txBody>
      </p:sp>
    </p:spTree>
    <p:extLst>
      <p:ext uri="{BB962C8B-B14F-4D97-AF65-F5344CB8AC3E}">
        <p14:creationId xmlns:p14="http://schemas.microsoft.com/office/powerpoint/2010/main" val="8512632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685800"/>
          </a:xfrm>
        </p:spPr>
        <p:txBody>
          <a:bodyPr/>
          <a:lstStyle/>
          <a:p>
            <a:pPr algn="ctr"/>
            <a:r>
              <a:rPr lang="en-US" sz="3200" dirty="0"/>
              <a:t>Economic Consequence Publications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8382001" cy="54864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200" dirty="0"/>
              <a:t>Rose, A. 2022. “Behavioral Consequences of Disasters: A Basis for Inclusion in Benefit-Cost Analysis,” </a:t>
            </a:r>
            <a:r>
              <a:rPr lang="en-US" sz="1200" i="1" dirty="0"/>
              <a:t>Economics of Disasters and Climate Change</a:t>
            </a:r>
            <a:r>
              <a:rPr lang="en-US" sz="1200" dirty="0"/>
              <a:t> 6: 213-23. </a:t>
            </a:r>
          </a:p>
          <a:p>
            <a:pPr>
              <a:spcBef>
                <a:spcPts val="600"/>
              </a:spcBef>
            </a:pPr>
            <a:r>
              <a:rPr lang="en-US" sz="1200" dirty="0"/>
              <a:t>Dormady, N., A. Rose, C. B. Morin and A. Roa-Henriquez. 2022. “The Cost-Effectiveness of Economic Resilience,” </a:t>
            </a:r>
            <a:r>
              <a:rPr lang="en-US" sz="1200" i="1" dirty="0"/>
              <a:t>International Journal of Production Economics</a:t>
            </a:r>
            <a:r>
              <a:rPr lang="en-US" sz="1200" dirty="0"/>
              <a:t> 244: 108371. </a:t>
            </a:r>
          </a:p>
          <a:p>
            <a:pPr>
              <a:spcBef>
                <a:spcPts val="600"/>
              </a:spcBef>
            </a:pPr>
            <a:r>
              <a:rPr lang="en-US" sz="1200" dirty="0"/>
              <a:t>Walmsley, T., A. Rose and D. Wei. 2021. “The Impacts of the Coronavirus on the Economy of the United States,” </a:t>
            </a:r>
            <a:r>
              <a:rPr lang="en-US" sz="1200" i="1" dirty="0"/>
              <a:t>Economics of Disasters and Climate Change</a:t>
            </a:r>
            <a:r>
              <a:rPr lang="en-US" sz="1200" dirty="0"/>
              <a:t> 5(1): 1-52. </a:t>
            </a:r>
          </a:p>
          <a:p>
            <a:pPr>
              <a:spcBef>
                <a:spcPts val="600"/>
              </a:spcBef>
            </a:pPr>
            <a:r>
              <a:rPr lang="en-US" sz="1200" dirty="0"/>
              <a:t>Wei, D., Z. Chen and A. Rose. 2020. “Evaluating the Role of Resilience in Recovering from Major Port Disruptions: A Multi-Regional Analysis,” </a:t>
            </a:r>
            <a:r>
              <a:rPr lang="en-US" sz="1200" i="1" dirty="0"/>
              <a:t>Papers in Regional Science </a:t>
            </a:r>
            <a:r>
              <a:rPr lang="en-US" sz="1200" dirty="0"/>
              <a:t>99(6): 1691-1722. </a:t>
            </a:r>
          </a:p>
          <a:p>
            <a:pPr>
              <a:spcBef>
                <a:spcPts val="600"/>
              </a:spcBef>
            </a:pPr>
            <a:r>
              <a:rPr lang="en-US" sz="1200" dirty="0"/>
              <a:t>Rose, A., F. Prager, Z. Chen and S. Chatterjee. 2017. </a:t>
            </a:r>
            <a:r>
              <a:rPr lang="en-US" sz="1200" i="1" dirty="0"/>
              <a:t>Economic Consequences Analysis Tool </a:t>
            </a:r>
            <a:r>
              <a:rPr lang="en-US" sz="1200" dirty="0"/>
              <a:t>(</a:t>
            </a:r>
            <a:r>
              <a:rPr lang="en-US" sz="1200" i="1" dirty="0"/>
              <a:t>E-CAT</a:t>
            </a:r>
            <a:r>
              <a:rPr lang="en-US" sz="1200" dirty="0"/>
              <a:t>). Singapore: Springer.</a:t>
            </a:r>
          </a:p>
          <a:p>
            <a:pPr>
              <a:spcBef>
                <a:spcPts val="600"/>
              </a:spcBef>
            </a:pPr>
            <a:r>
              <a:rPr lang="en-US" sz="1200" dirty="0"/>
              <a:t>Chen, Z., A. Rose, F. Prager and S. Chatterjee. 2017. “Economic Consequences of Aviation System Disruptions: A Reduced-Form Computable General Equilibrium Analysis,” </a:t>
            </a:r>
            <a:r>
              <a:rPr lang="en-US" sz="1200" i="1" dirty="0"/>
              <a:t>Transportation Research A</a:t>
            </a:r>
            <a:r>
              <a:rPr lang="en-US" sz="1200" dirty="0"/>
              <a:t> 95 (January): 207–226. </a:t>
            </a:r>
          </a:p>
          <a:p>
            <a:pPr>
              <a:spcBef>
                <a:spcPts val="600"/>
              </a:spcBef>
            </a:pPr>
            <a:r>
              <a:rPr lang="en-US" sz="1200" dirty="0"/>
              <a:t>Prager F., D. Wei, and Rose. 2017. Total Economic Consequences of an Influenza Outbreak in the United States,” </a:t>
            </a:r>
            <a:r>
              <a:rPr lang="en-US" sz="1200" i="1" dirty="0"/>
              <a:t>Risk Analysis </a:t>
            </a:r>
            <a:r>
              <a:rPr lang="en-US" sz="1200" dirty="0"/>
              <a:t>37(1): 4-19.</a:t>
            </a:r>
          </a:p>
          <a:p>
            <a:pPr>
              <a:spcBef>
                <a:spcPts val="600"/>
              </a:spcBef>
            </a:pPr>
            <a:r>
              <a:rPr lang="en-US" sz="1200" dirty="0"/>
              <a:t>Rose, A. 2015. “Macroeconomic Consequences of Terrorist Attacks:  Estimation for the Analysis of Policies and Rules," in C. Mansfield and </a:t>
            </a:r>
            <a:r>
              <a:rPr lang="en-US" sz="1200" dirty="0" err="1"/>
              <a:t>V.K</a:t>
            </a:r>
            <a:r>
              <a:rPr lang="en-US" sz="1200" dirty="0"/>
              <a:t>. Smith (eds.), </a:t>
            </a:r>
            <a:r>
              <a:rPr lang="en-US" sz="1200" i="1" dirty="0"/>
              <a:t>Benefit Transfer for the Analysis of DHS Policies and Rules,</a:t>
            </a:r>
            <a:r>
              <a:rPr lang="en-US" sz="1200" dirty="0"/>
              <a:t> Cheltenham, UK:  Edward Elgar. </a:t>
            </a:r>
          </a:p>
          <a:p>
            <a:pPr>
              <a:spcBef>
                <a:spcPts val="600"/>
              </a:spcBef>
            </a:pPr>
            <a:r>
              <a:rPr lang="en-US" sz="1200" dirty="0" err="1"/>
              <a:t>Geisecke</a:t>
            </a:r>
            <a:r>
              <a:rPr lang="en-US" sz="1200" dirty="0"/>
              <a:t>, J., A. Rose, P. </a:t>
            </a:r>
            <a:r>
              <a:rPr lang="en-US" sz="1200" dirty="0" err="1"/>
              <a:t>Slovic</a:t>
            </a:r>
            <a:r>
              <a:rPr lang="en-US" sz="1200" dirty="0"/>
              <a:t> et al. 2012. "Assessment of the Regional Economic Impacts of Catastrophic Events:  A CGE Analysis of Resource Loss and Behavioral Effects of a Radiological Dispersion Device Attack Scenario," </a:t>
            </a:r>
            <a:r>
              <a:rPr lang="en-US" sz="1200" i="1" dirty="0"/>
              <a:t>Risk Analysis</a:t>
            </a:r>
            <a:r>
              <a:rPr lang="en-US" sz="1200" dirty="0"/>
              <a:t>  32: 583-600.  </a:t>
            </a:r>
          </a:p>
          <a:p>
            <a:pPr>
              <a:spcBef>
                <a:spcPts val="600"/>
              </a:spcBef>
            </a:pPr>
            <a:r>
              <a:rPr lang="en-US" sz="1200" dirty="0"/>
              <a:t>Rose, A., G. </a:t>
            </a:r>
            <a:r>
              <a:rPr lang="en-US" sz="1200" dirty="0" err="1"/>
              <a:t>Oladosu</a:t>
            </a:r>
            <a:r>
              <a:rPr lang="en-US" sz="1200" dirty="0"/>
              <a:t>, B. Lee and G. Beeler </a:t>
            </a:r>
            <a:r>
              <a:rPr lang="en-US" sz="1200" dirty="0" err="1"/>
              <a:t>Asay</a:t>
            </a:r>
            <a:r>
              <a:rPr lang="en-US" sz="1200" dirty="0"/>
              <a:t>. 2009. "The Economic Impacts of the 2001 Terrorist Attacks on the World Trade Center:  A Computable General Equilibrium Analysis," </a:t>
            </a:r>
            <a:r>
              <a:rPr lang="en-US" sz="1200" i="1" dirty="0"/>
              <a:t>Peace Economics, Peace Science, and Public Policy </a:t>
            </a:r>
            <a:r>
              <a:rPr lang="en-US" sz="1200" dirty="0"/>
              <a:t>15:</a:t>
            </a:r>
            <a:r>
              <a:rPr lang="en-US" sz="1200" i="1" dirty="0"/>
              <a:t> </a:t>
            </a:r>
            <a:r>
              <a:rPr lang="en-US" sz="1200" dirty="0"/>
              <a:t>Article 6. </a:t>
            </a:r>
          </a:p>
          <a:p>
            <a:pPr>
              <a:spcBef>
                <a:spcPts val="600"/>
              </a:spcBef>
            </a:pPr>
            <a:r>
              <a:rPr lang="en-US" sz="1200" dirty="0"/>
              <a:t>Rose, A., G. </a:t>
            </a:r>
            <a:r>
              <a:rPr lang="en-US" sz="1200" dirty="0" err="1"/>
              <a:t>Oladosu</a:t>
            </a:r>
            <a:r>
              <a:rPr lang="en-US" sz="1200" dirty="0"/>
              <a:t>, and S. Liao. 2007. “Business Interruption Impacts of a Terrorist Attack on the Electric Power System of Los Angeles: Customer Resilience to a Total Blackout,” </a:t>
            </a:r>
            <a:r>
              <a:rPr lang="en-US" sz="1200" i="1" dirty="0"/>
              <a:t>Risk Analysis </a:t>
            </a:r>
            <a:r>
              <a:rPr lang="en-US" sz="1200" dirty="0"/>
              <a:t>27:13-31. 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pPr marL="0" indent="0">
              <a:buNone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51622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0" y="533400"/>
            <a:ext cx="8382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115888" algn="ctr">
              <a:defRPr/>
            </a:pPr>
            <a:r>
              <a:rPr lang="en-US" sz="3600" b="1" dirty="0">
                <a:solidFill>
                  <a:srgbClr val="92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HSNRC Risk Register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43848"/>
              </p:ext>
            </p:extLst>
          </p:nvPr>
        </p:nvGraphicFramePr>
        <p:xfrm>
          <a:off x="762000" y="1298983"/>
          <a:ext cx="2971800" cy="5387340"/>
        </p:xfrm>
        <a:graphic>
          <a:graphicData uri="http://schemas.openxmlformats.org/drawingml/2006/table">
            <a:tbl>
              <a:tblPr firstRow="1" bandRow="1"/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Terrorism / Intentional Acts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56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91440" indent="-9144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Aircraft as a Weapon</a:t>
                      </a:r>
                    </a:p>
                    <a:p>
                      <a:pPr marL="91440" marR="0" lvl="0" indent="-9144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Armed Assault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Biological Terrorism Attack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-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Non-Food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Chemical / Biological Food Contamination Terrorism Attack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Chemical Terrorism Attack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 -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Non-Food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  <a:p>
                      <a:pPr marL="91440" marR="0" lvl="0" indent="-91440" algn="l" defTabSz="914269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Cyber Events that Impede System Operations</a:t>
                      </a:r>
                    </a:p>
                    <a:p>
                      <a:pPr marL="91440" marR="0" lvl="0" indent="-9144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Cyber Events that Extract or Alter Information without System Impacts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  <a:p>
                      <a:pPr marL="91440" marR="0" lvl="0" indent="-91440" algn="l" defTabSz="914269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Cyber: Data Destruction Results in Degraded Commercial Viability or Government Service</a:t>
                      </a:r>
                    </a:p>
                    <a:p>
                      <a:pPr marL="91440" marR="0" lvl="0" indent="-91440" algn="l" defTabSz="914269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Cyber: Distributed Denial of Service  (DDOS) Attack Causes Erosion of Consumer Confidence and Economic Loss</a:t>
                      </a:r>
                    </a:p>
                    <a:p>
                      <a:pPr marL="91440" marR="0" lvl="0" indent="-91440" algn="l" defTabSz="914269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Disruptive Strike / Industrial Action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Explosives Terrorism Attack</a:t>
                      </a:r>
                    </a:p>
                    <a:p>
                      <a:pPr marL="91440" marR="0" lvl="0" indent="-9144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Illegal Immigration</a:t>
                      </a:r>
                    </a:p>
                    <a:p>
                      <a:pPr marL="91440" marR="0" lvl="0" indent="-9144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Illicit Drugs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Mass Migration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Nuclear Terrorism Attack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Radiological Terrorism Attack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079983"/>
              </p:ext>
            </p:extLst>
          </p:nvPr>
        </p:nvGraphicFramePr>
        <p:xfrm>
          <a:off x="3886200" y="1295400"/>
          <a:ext cx="2362200" cy="3817620"/>
        </p:xfrm>
        <a:graphic>
          <a:graphicData uri="http://schemas.openxmlformats.org/drawingml/2006/table">
            <a:tbl>
              <a:tblPr firstRow="1" bandRow="1"/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92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Natural Hazards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83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Accidental Biological Food Contamination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Animal Disease Outbreak</a:t>
                      </a:r>
                    </a:p>
                    <a:p>
                      <a:pPr marL="91440" marR="0" lvl="0" indent="-91440" algn="l" defTabSz="914269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Drought</a:t>
                      </a:r>
                    </a:p>
                    <a:p>
                      <a:pPr marL="91440" marR="0" lvl="0" indent="-91440" algn="l" defTabSz="914269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Earthquake</a:t>
                      </a:r>
                    </a:p>
                    <a:p>
                      <a:pPr marL="91440" marR="0" lvl="0" indent="-91440" algn="l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Extreme Cold / Snowstorm</a:t>
                      </a:r>
                    </a:p>
                    <a:p>
                      <a:pPr marL="91440" marR="0" lvl="0" indent="-91440" algn="l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Flood</a:t>
                      </a:r>
                    </a:p>
                    <a:p>
                      <a:pPr marL="91440" marR="0" lvl="0" indent="-91440" algn="l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Heat / Heat Wave </a:t>
                      </a:r>
                    </a:p>
                    <a:p>
                      <a:pPr marL="91440" marR="0" lvl="0" indent="-91440" algn="l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Human Pandemic Outbreak</a:t>
                      </a:r>
                    </a:p>
                    <a:p>
                      <a:pPr marL="91440" marR="0" lvl="0" indent="-91440" algn="l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Hurricane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Space Weather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Tornado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Tsunami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Volcano Eruption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Wildfire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950129"/>
              </p:ext>
            </p:extLst>
          </p:nvPr>
        </p:nvGraphicFramePr>
        <p:xfrm>
          <a:off x="6324600" y="1295400"/>
          <a:ext cx="2743200" cy="3208020"/>
        </p:xfrm>
        <a:graphic>
          <a:graphicData uri="http://schemas.openxmlformats.org/drawingml/2006/table">
            <a:tbl>
              <a:tblPr firstRow="1" bandRow="1"/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Technological Accidents / Infrastructure Failures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69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Accidental Chemical Substance Spill or Release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Accidental Radiological Substance Release</a:t>
                      </a:r>
                    </a:p>
                    <a:p>
                      <a:pPr marL="91440" marR="0" lvl="0" indent="-91440" algn="l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Dam Failure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Industrial Accidents - Explosions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Large Oil Spills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Pipeline Failure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Power Grid Failure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Small Oil Spills</a:t>
                      </a:r>
                    </a:p>
                    <a:p>
                      <a:pPr marL="91440" marR="0" lvl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Transportation System Failure</a:t>
                      </a:r>
                    </a:p>
                    <a:p>
                      <a:pPr marL="91440" marR="0" lvl="0" indent="-9144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Calibri"/>
                          <a:cs typeface="Helvetica" panose="020B0604020202020204" pitchFamily="34" charset="0"/>
                        </a:rPr>
                        <a:t>Urban Conflagration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Slide Number Placeholder 3"/>
          <p:cNvSpPr txBox="1">
            <a:spLocks/>
          </p:cNvSpPr>
          <p:nvPr/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altLang="en-US" dirty="0">
              <a:solidFill>
                <a:srgbClr val="00006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2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762000"/>
            <a:ext cx="7791855" cy="1371600"/>
          </a:xfrm>
        </p:spPr>
        <p:txBody>
          <a:bodyPr/>
          <a:lstStyle/>
          <a:p>
            <a:pPr algn="ctr"/>
            <a:br>
              <a:rPr lang="en-US" kern="1200" dirty="0">
                <a:solidFill>
                  <a:srgbClr val="92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n-US" kern="1200" dirty="0">
                <a:solidFill>
                  <a:srgbClr val="92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Economic Consequences of  Bioterrorism Attacks</a:t>
            </a:r>
            <a:br>
              <a:rPr lang="en-US" sz="3200" kern="1200" dirty="0">
                <a:solidFill>
                  <a:srgbClr val="92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n-US" sz="2200" b="0" kern="1200" dirty="0">
                <a:solidFill>
                  <a:srgbClr val="92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(gross output impacts in billions of 2007 dollars)</a:t>
            </a:r>
            <a:br>
              <a:rPr lang="en-US" sz="3200" kern="1200" dirty="0">
                <a:solidFill>
                  <a:srgbClr val="92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743200"/>
            <a:ext cx="929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310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59882"/>
            <a:ext cx="8077200" cy="940318"/>
          </a:xfrm>
        </p:spPr>
        <p:txBody>
          <a:bodyPr/>
          <a:lstStyle/>
          <a:p>
            <a:pPr algn="ctr"/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8382001" cy="4648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2800" dirty="0"/>
              <a:t>Develop a standardized capability to estimate economic consequences of 30+ types of threats</a:t>
            </a:r>
          </a:p>
          <a:p>
            <a:pPr marL="0" indent="0">
              <a:buNone/>
            </a:pPr>
            <a:r>
              <a:rPr lang="en-US" sz="2400" dirty="0"/>
              <a:t>     -  includes a comprehensive set of impact categories</a:t>
            </a:r>
          </a:p>
          <a:p>
            <a:pPr marL="0" indent="0">
              <a:buNone/>
            </a:pPr>
            <a:r>
              <a:rPr lang="en-US" sz="2400" dirty="0"/>
              <a:t>     -  standardization facilitates comparisons </a:t>
            </a:r>
            <a:endParaRPr lang="en-US" sz="2800" dirty="0"/>
          </a:p>
          <a:p>
            <a:pPr marL="0" lvl="1" indent="0">
              <a:buNone/>
            </a:pPr>
            <a:endParaRPr lang="en-US" sz="1600" dirty="0"/>
          </a:p>
          <a:p>
            <a:pPr marL="342900" lvl="1" indent="-342900">
              <a:buFontTx/>
              <a:buChar char="•"/>
            </a:pPr>
            <a:r>
              <a:rPr lang="en-US" sz="2800" dirty="0"/>
              <a:t>Transition the research into a user-friendly, fast software tool for high-level decision-makers</a:t>
            </a:r>
          </a:p>
          <a:p>
            <a:pPr marL="0" indent="0">
              <a:buNone/>
            </a:pPr>
            <a:r>
              <a:rPr lang="en-US" sz="2400" dirty="0"/>
              <a:t>     -  risk </a:t>
            </a:r>
            <a:r>
              <a:rPr lang="en-US" sz="2400" dirty="0" err="1"/>
              <a:t>mgt</a:t>
            </a:r>
            <a:r>
              <a:rPr lang="en-US" sz="2400" dirty="0"/>
              <a:t>:  resource allocation across multiple threats</a:t>
            </a:r>
          </a:p>
          <a:p>
            <a:pPr marL="0" indent="0">
              <a:buNone/>
            </a:pPr>
            <a:r>
              <a:rPr lang="en-US" sz="2400" dirty="0"/>
              <a:t>     -  rapid response:  estimates for remediation/aid/recovery</a:t>
            </a:r>
            <a:endParaRPr lang="en-US" sz="2800" dirty="0"/>
          </a:p>
          <a:p>
            <a:pPr marL="342900" lvl="1" indent="-342900">
              <a:buFontTx/>
              <a:buChar char="•"/>
            </a:pP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9347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81D87-8790-4F44-8B2D-B64877D7F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8458199" cy="862015"/>
          </a:xfrm>
        </p:spPr>
        <p:txBody>
          <a:bodyPr>
            <a:normAutofit/>
          </a:bodyPr>
          <a:lstStyle/>
          <a:p>
            <a:r>
              <a:rPr lang="en-US" sz="3600" b="1" kern="0" dirty="0">
                <a:solidFill>
                  <a:srgbClr val="990033"/>
                </a:solidFill>
                <a:latin typeface="Arial"/>
                <a:ea typeface="MS PGothic" panose="020B0600070205080204" pitchFamily="34" charset="-128"/>
              </a:rPr>
              <a:t>CREATE Economic Consequence Analysis Framework</a:t>
            </a:r>
            <a:endParaRPr lang="en-US" sz="3600" dirty="0"/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95F8B260-69D8-4D1A-B6D5-2C39D4F72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368" y="1769423"/>
            <a:ext cx="1941195" cy="711840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400" b="1">
                <a:solidFill>
                  <a:srgbClr val="00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6699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Disaster </a:t>
            </a:r>
            <a:br>
              <a:rPr lang="en-US" sz="1400" b="1">
                <a:solidFill>
                  <a:srgbClr val="6699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1">
                <a:solidFill>
                  <a:srgbClr val="6699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 Scenario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2C651F0-11D4-4E60-A056-1DBA34BB6117}"/>
              </a:ext>
            </a:extLst>
          </p:cNvPr>
          <p:cNvCxnSpPr>
            <a:cxnSpLocks/>
          </p:cNvCxnSpPr>
          <p:nvPr/>
        </p:nvCxnSpPr>
        <p:spPr>
          <a:xfrm>
            <a:off x="3657602" y="2709863"/>
            <a:ext cx="351472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 Box 2">
            <a:extLst>
              <a:ext uri="{FF2B5EF4-FFF2-40B4-BE49-F238E27FC236}">
                <a16:creationId xmlns:a16="http://schemas.microsoft.com/office/drawing/2014/main" id="{4F46E84B-5211-4652-B82B-5F097346B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7027" y="2938463"/>
            <a:ext cx="1581150" cy="790575"/>
          </a:xfrm>
          <a:prstGeom prst="rect">
            <a:avLst/>
          </a:prstGeom>
          <a:solidFill>
            <a:srgbClr val="33CC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6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6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Loss of Life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0200E355-ED42-4276-9069-0396DE0F9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6" y="2938463"/>
            <a:ext cx="1438275" cy="790575"/>
          </a:xfrm>
          <a:prstGeom prst="rect">
            <a:avLst/>
          </a:prstGeom>
          <a:solidFill>
            <a:srgbClr val="33CC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6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 Economic Impacts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7A85820-46F8-460E-80BA-6BA83708A8C9}"/>
              </a:ext>
            </a:extLst>
          </p:cNvPr>
          <p:cNvCxnSpPr>
            <a:cxnSpLocks/>
          </p:cNvCxnSpPr>
          <p:nvPr/>
        </p:nvCxnSpPr>
        <p:spPr>
          <a:xfrm flipH="1">
            <a:off x="5414964" y="2481263"/>
            <a:ext cx="2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9583786-4D8A-433F-A7ED-729301A2C8FB}"/>
              </a:ext>
            </a:extLst>
          </p:cNvPr>
          <p:cNvCxnSpPr>
            <a:cxnSpLocks/>
          </p:cNvCxnSpPr>
          <p:nvPr/>
        </p:nvCxnSpPr>
        <p:spPr>
          <a:xfrm>
            <a:off x="3657602" y="2709863"/>
            <a:ext cx="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5">
            <a:extLst>
              <a:ext uri="{FF2B5EF4-FFF2-40B4-BE49-F238E27FC236}">
                <a16:creationId xmlns:a16="http://schemas.microsoft.com/office/drawing/2014/main" id="{6C192994-A9E7-409D-9A7E-2F05A94921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1442" y="2943225"/>
            <a:ext cx="1461770" cy="781050"/>
          </a:xfrm>
          <a:prstGeom prst="rect">
            <a:avLst/>
          </a:prstGeom>
          <a:solidFill>
            <a:srgbClr val="33CC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</a:t>
            </a:r>
            <a:b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Remediation</a:t>
            </a:r>
            <a:b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Costs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BB70867-2024-4D98-8367-B428F88CC8D8}"/>
              </a:ext>
            </a:extLst>
          </p:cNvPr>
          <p:cNvCxnSpPr>
            <a:cxnSpLocks/>
          </p:cNvCxnSpPr>
          <p:nvPr/>
        </p:nvCxnSpPr>
        <p:spPr>
          <a:xfrm>
            <a:off x="7172327" y="2709863"/>
            <a:ext cx="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0107A1D-0489-4F6C-B747-498284ECAC0A}"/>
              </a:ext>
            </a:extLst>
          </p:cNvPr>
          <p:cNvCxnSpPr>
            <a:cxnSpLocks/>
          </p:cNvCxnSpPr>
          <p:nvPr/>
        </p:nvCxnSpPr>
        <p:spPr>
          <a:xfrm flipH="1">
            <a:off x="5411790" y="3729038"/>
            <a:ext cx="3175" cy="47148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828F1F-5C45-4A9E-AFFA-A755491C49BA}"/>
              </a:ext>
            </a:extLst>
          </p:cNvPr>
          <p:cNvCxnSpPr>
            <a:cxnSpLocks/>
          </p:cNvCxnSpPr>
          <p:nvPr/>
        </p:nvCxnSpPr>
        <p:spPr>
          <a:xfrm>
            <a:off x="3657600" y="3962400"/>
            <a:ext cx="351472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048170-D924-488F-A5B2-3CE6AA6D7BC2}"/>
              </a:ext>
            </a:extLst>
          </p:cNvPr>
          <p:cNvCxnSpPr>
            <a:cxnSpLocks/>
          </p:cNvCxnSpPr>
          <p:nvPr/>
        </p:nvCxnSpPr>
        <p:spPr>
          <a:xfrm flipV="1">
            <a:off x="3657600" y="3729038"/>
            <a:ext cx="2" cy="2333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E4A163F-48D1-4B13-A706-5A60955249AA}"/>
              </a:ext>
            </a:extLst>
          </p:cNvPr>
          <p:cNvCxnSpPr>
            <a:cxnSpLocks/>
          </p:cNvCxnSpPr>
          <p:nvPr/>
        </p:nvCxnSpPr>
        <p:spPr>
          <a:xfrm flipV="1">
            <a:off x="7172325" y="3724275"/>
            <a:ext cx="2" cy="2333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0A85D36-5830-4EB2-90D3-8E24D45ADD5F}"/>
              </a:ext>
            </a:extLst>
          </p:cNvPr>
          <p:cNvCxnSpPr>
            <a:cxnSpLocks/>
          </p:cNvCxnSpPr>
          <p:nvPr/>
        </p:nvCxnSpPr>
        <p:spPr>
          <a:xfrm>
            <a:off x="2005649" y="3333751"/>
            <a:ext cx="86137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DE13AD2-9B32-405C-AB66-59D0963291ED}"/>
              </a:ext>
            </a:extLst>
          </p:cNvPr>
          <p:cNvCxnSpPr>
            <a:cxnSpLocks/>
          </p:cNvCxnSpPr>
          <p:nvPr/>
        </p:nvCxnSpPr>
        <p:spPr>
          <a:xfrm>
            <a:off x="2005649" y="3333751"/>
            <a:ext cx="0" cy="24764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9">
            <a:extLst>
              <a:ext uri="{FF2B5EF4-FFF2-40B4-BE49-F238E27FC236}">
                <a16:creationId xmlns:a16="http://schemas.microsoft.com/office/drawing/2014/main" id="{AC5D4F4B-C43C-4327-BAD1-E80325C3B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0799" y="3581400"/>
            <a:ext cx="1409700" cy="752475"/>
          </a:xfrm>
          <a:prstGeom prst="rect">
            <a:avLst/>
          </a:prstGeom>
          <a:solidFill>
            <a:srgbClr val="99003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Resilience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Adjustments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 Box 10">
            <a:extLst>
              <a:ext uri="{FF2B5EF4-FFF2-40B4-BE49-F238E27FC236}">
                <a16:creationId xmlns:a16="http://schemas.microsoft.com/office/drawing/2014/main" id="{F284C79B-60A1-459E-9BA2-D191F203D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7027" y="4205289"/>
            <a:ext cx="1510343" cy="742950"/>
          </a:xfrm>
          <a:prstGeom prst="rect">
            <a:avLst/>
          </a:prstGeom>
          <a:solidFill>
            <a:srgbClr val="6699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Behavioral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Linkages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2E45E83-D3D8-4F7D-B904-7D5B12F17BCD}"/>
              </a:ext>
            </a:extLst>
          </p:cNvPr>
          <p:cNvCxnSpPr>
            <a:cxnSpLocks/>
          </p:cNvCxnSpPr>
          <p:nvPr/>
        </p:nvCxnSpPr>
        <p:spPr>
          <a:xfrm>
            <a:off x="1999299" y="4575172"/>
            <a:ext cx="867728" cy="159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1F34B1A-A38C-4C60-8408-AAEED4B9D861}"/>
              </a:ext>
            </a:extLst>
          </p:cNvPr>
          <p:cNvCxnSpPr>
            <a:cxnSpLocks/>
          </p:cNvCxnSpPr>
          <p:nvPr/>
        </p:nvCxnSpPr>
        <p:spPr>
          <a:xfrm flipV="1">
            <a:off x="4377370" y="4576764"/>
            <a:ext cx="204948" cy="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6">
            <a:extLst>
              <a:ext uri="{FF2B5EF4-FFF2-40B4-BE49-F238E27FC236}">
                <a16:creationId xmlns:a16="http://schemas.microsoft.com/office/drawing/2014/main" id="{49ED929B-2FB0-4E3C-A269-27DE298C1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2318" y="5275263"/>
            <a:ext cx="1665288" cy="771525"/>
          </a:xfrm>
          <a:prstGeom prst="rect">
            <a:avLst/>
          </a:prstGeom>
          <a:solidFill>
            <a:srgbClr val="FF33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 Economic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Impacts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 Box 11">
            <a:extLst>
              <a:ext uri="{FF2B5EF4-FFF2-40B4-BE49-F238E27FC236}">
                <a16:creationId xmlns:a16="http://schemas.microsoft.com/office/drawing/2014/main" id="{F6F626F3-5CD5-4195-A0B5-7AE04E8D5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2318" y="4200526"/>
            <a:ext cx="1658941" cy="752473"/>
          </a:xfrm>
          <a:prstGeom prst="rect">
            <a:avLst/>
          </a:prstGeom>
          <a:solidFill>
            <a:srgbClr val="FF99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5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Ordinary Indirect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Economic Impacts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9FE31F-2A4D-49C2-91AD-8345567DC3EE}"/>
              </a:ext>
            </a:extLst>
          </p:cNvPr>
          <p:cNvCxnSpPr>
            <a:cxnSpLocks/>
          </p:cNvCxnSpPr>
          <p:nvPr/>
        </p:nvCxnSpPr>
        <p:spPr>
          <a:xfrm>
            <a:off x="5411789" y="4952999"/>
            <a:ext cx="3173" cy="32226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 Box 7">
            <a:extLst>
              <a:ext uri="{FF2B5EF4-FFF2-40B4-BE49-F238E27FC236}">
                <a16:creationId xmlns:a16="http://schemas.microsoft.com/office/drawing/2014/main" id="{A206470F-FB85-4899-B8EB-3FEA792CB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9775" y="4742492"/>
            <a:ext cx="1333500" cy="623558"/>
          </a:xfrm>
          <a:prstGeom prst="rect">
            <a:avLst/>
          </a:prstGeom>
          <a:solidFill>
            <a:srgbClr val="33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Spillover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Effects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 Box 8">
            <a:extLst>
              <a:ext uri="{FF2B5EF4-FFF2-40B4-BE49-F238E27FC236}">
                <a16:creationId xmlns:a16="http://schemas.microsoft.com/office/drawing/2014/main" id="{4589AFD3-0FDF-4432-8EDA-86F7881E1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9775" y="4000979"/>
            <a:ext cx="1333500" cy="623557"/>
          </a:xfrm>
          <a:prstGeom prst="rect">
            <a:avLst/>
          </a:prstGeom>
          <a:solidFill>
            <a:srgbClr val="00206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Mitigation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Costs</a:t>
            </a:r>
            <a:endParaRPr lang="en-US" sz="1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9EAE8D-F89B-4328-BADF-CC75E94C4DF9}"/>
              </a:ext>
            </a:extLst>
          </p:cNvPr>
          <p:cNvCxnSpPr>
            <a:cxnSpLocks/>
          </p:cNvCxnSpPr>
          <p:nvPr/>
        </p:nvCxnSpPr>
        <p:spPr>
          <a:xfrm flipH="1">
            <a:off x="6247605" y="4522148"/>
            <a:ext cx="886968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C832D7F-C6E1-42D0-867E-AC06BFBCF9FF}"/>
              </a:ext>
            </a:extLst>
          </p:cNvPr>
          <p:cNvCxnSpPr>
            <a:cxnSpLocks/>
          </p:cNvCxnSpPr>
          <p:nvPr/>
        </p:nvCxnSpPr>
        <p:spPr>
          <a:xfrm flipH="1">
            <a:off x="6247606" y="4809168"/>
            <a:ext cx="885825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F3B77F9-1ACE-4AF3-B671-CE0C2F409A10}"/>
              </a:ext>
            </a:extLst>
          </p:cNvPr>
          <p:cNvCxnSpPr>
            <a:cxnSpLocks/>
          </p:cNvCxnSpPr>
          <p:nvPr/>
        </p:nvCxnSpPr>
        <p:spPr>
          <a:xfrm>
            <a:off x="7806525" y="4624536"/>
            <a:ext cx="0" cy="11795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993EDDA-1825-43DA-9AF8-AE6759B1D126}"/>
              </a:ext>
            </a:extLst>
          </p:cNvPr>
          <p:cNvCxnSpPr>
            <a:cxnSpLocks/>
          </p:cNvCxnSpPr>
          <p:nvPr/>
        </p:nvCxnSpPr>
        <p:spPr>
          <a:xfrm>
            <a:off x="2005649" y="4333875"/>
            <a:ext cx="0" cy="24764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18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 animBg="1"/>
      <p:bldP spid="17" grpId="0" animBg="1"/>
      <p:bldP spid="18" grpId="0" animBg="1"/>
      <p:bldP spid="21" grpId="0" animBg="1"/>
      <p:bldP spid="22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D5D2224-4AEA-4379-8857-FC0FB1C34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609600"/>
            <a:ext cx="8000999" cy="685800"/>
          </a:xfrm>
        </p:spPr>
        <p:txBody>
          <a:bodyPr/>
          <a:lstStyle/>
          <a:p>
            <a:r>
              <a:rPr lang="en-US" dirty="0"/>
              <a:t>Major Advances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EB5948-B017-4BEF-9DF0-E12A4E1C0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447800"/>
            <a:ext cx="8153400" cy="5410200"/>
          </a:xfrm>
        </p:spPr>
        <p:txBody>
          <a:bodyPr/>
          <a:lstStyle/>
          <a:p>
            <a:r>
              <a:rPr lang="en-US" dirty="0"/>
              <a:t>Incorporation of Economic Resilience</a:t>
            </a:r>
          </a:p>
          <a:p>
            <a:pPr marL="0" indent="0">
              <a:buNone/>
            </a:pPr>
            <a:r>
              <a:rPr lang="en-US" sz="2400" dirty="0"/>
              <a:t>     - Numerous tactics</a:t>
            </a:r>
          </a:p>
          <a:p>
            <a:pPr marL="0" indent="0">
              <a:buNone/>
            </a:pPr>
            <a:r>
              <a:rPr lang="en-US" sz="2400" dirty="0"/>
              <a:t>     - Cost-effectiveness measurement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dirty="0"/>
              <a:t>Incorporation of Extreme Behavioral Responses</a:t>
            </a:r>
          </a:p>
          <a:p>
            <a:pPr marL="0" indent="0">
              <a:buNone/>
            </a:pPr>
            <a:r>
              <a:rPr lang="en-US" sz="2400" dirty="0"/>
              <a:t>     - Mandatory Avoidance</a:t>
            </a:r>
          </a:p>
          <a:p>
            <a:pPr marL="0" indent="0">
              <a:buNone/>
            </a:pPr>
            <a:r>
              <a:rPr lang="en-US" sz="2400" dirty="0"/>
              <a:t>     - Voluntary Avoidance   </a:t>
            </a:r>
          </a:p>
          <a:p>
            <a:pPr marL="0" indent="0">
              <a:buNone/>
            </a:pPr>
            <a:r>
              <a:rPr lang="en-US" sz="2400" dirty="0"/>
              <a:t>     - Aversion (responsive to inducements) 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dirty="0"/>
              <a:t>Incorporation of State-of-the Art Macroeconomic Consequence Analysis Model</a:t>
            </a:r>
          </a:p>
          <a:p>
            <a:pPr marL="0" indent="0">
              <a:buNone/>
            </a:pPr>
            <a:r>
              <a:rPr lang="en-US" sz="2400" dirty="0"/>
              <a:t>     - Computable General Equilibrium Analysis (CGE)</a:t>
            </a:r>
          </a:p>
          <a:p>
            <a:pPr marL="0" indent="0">
              <a:buNone/>
            </a:pPr>
            <a:r>
              <a:rPr lang="en-US" sz="2400" dirty="0"/>
              <a:t>     - Superior to Input-Output Analysis (I-O)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61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09C5BE92-B412-4996-ABFA-128D6773D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2000"/>
            <a:ext cx="8534400" cy="685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3600" dirty="0">
                <a:solidFill>
                  <a:srgbClr val="7E001B"/>
                </a:solidFill>
              </a:rPr>
              <a:t>Interpretations of Disaster Resilience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F4135-BF07-4376-86A7-A529B4974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676400"/>
            <a:ext cx="8382000" cy="5181600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One approach: </a:t>
            </a:r>
            <a:r>
              <a:rPr lang="en-US" sz="2400" i="1" dirty="0"/>
              <a:t>any action </a:t>
            </a:r>
            <a:r>
              <a:rPr lang="en-US" sz="2400" dirty="0"/>
              <a:t>that reduces hazard losses</a:t>
            </a:r>
          </a:p>
          <a:p>
            <a:pPr marL="0" indent="0">
              <a:buFontTx/>
              <a:buNone/>
              <a:defRPr/>
            </a:pPr>
            <a:r>
              <a:rPr lang="en-US" sz="2400" dirty="0"/>
              <a:t>    But, there’s a perfectly good word for actions taken 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-US" sz="2400" b="1" i="1" dirty="0"/>
              <a:t>    before</a:t>
            </a:r>
            <a:r>
              <a:rPr lang="en-US" sz="2400" i="1" dirty="0"/>
              <a:t> </a:t>
            </a:r>
            <a:r>
              <a:rPr lang="en-US" sz="2400" dirty="0"/>
              <a:t>the event – “mitigation”</a:t>
            </a:r>
          </a:p>
          <a:p>
            <a:pPr marL="0" indent="0">
              <a:buFontTx/>
              <a:buNone/>
              <a:defRPr/>
            </a:pPr>
            <a:endParaRPr lang="en-US" sz="800" dirty="0"/>
          </a:p>
          <a:p>
            <a:pPr>
              <a:defRPr/>
            </a:pPr>
            <a:r>
              <a:rPr lang="en-US" sz="2400" dirty="0"/>
              <a:t>Best use: actions taken </a:t>
            </a:r>
            <a:r>
              <a:rPr lang="en-US" sz="2400" b="1" i="1" dirty="0"/>
              <a:t>after</a:t>
            </a:r>
            <a:r>
              <a:rPr lang="en-US" sz="2400" i="1" dirty="0"/>
              <a:t> </a:t>
            </a:r>
            <a:r>
              <a:rPr lang="en-US" sz="2400" dirty="0"/>
              <a:t>the disasters strikes:</a:t>
            </a:r>
          </a:p>
          <a:p>
            <a:pPr marL="0" indent="0">
              <a:buFontTx/>
              <a:buNone/>
              <a:defRPr/>
            </a:pPr>
            <a:r>
              <a:rPr lang="en-US" sz="2000" dirty="0"/>
              <a:t>      -  can </a:t>
            </a:r>
            <a:r>
              <a:rPr lang="en-US" sz="2000" i="1" dirty="0"/>
              <a:t>build up resilience capacity beforehand </a:t>
            </a:r>
            <a:r>
              <a:rPr lang="en-US" sz="2000" dirty="0"/>
              <a:t>– it’s a </a:t>
            </a:r>
            <a:r>
              <a:rPr lang="en-US" sz="2000" b="1" i="1" dirty="0"/>
              <a:t>process 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-US" sz="2000" dirty="0"/>
              <a:t>         (inventories, emergency drills, identify back-up locations)</a:t>
            </a:r>
          </a:p>
          <a:p>
            <a:pPr marL="0" indent="0">
              <a:spcBef>
                <a:spcPts val="450"/>
              </a:spcBef>
              <a:buFontTx/>
              <a:buNone/>
              <a:defRPr/>
            </a:pPr>
            <a:r>
              <a:rPr lang="en-US" sz="2000" dirty="0"/>
              <a:t>      -  but these tactics are </a:t>
            </a:r>
            <a:r>
              <a:rPr lang="en-US" sz="2000" i="1" dirty="0"/>
              <a:t>not implemented until after </a:t>
            </a:r>
            <a:r>
              <a:rPr lang="en-US" sz="2000" dirty="0"/>
              <a:t>the disaster begins</a:t>
            </a:r>
          </a:p>
          <a:p>
            <a:pPr marL="0" indent="0">
              <a:buFontTx/>
              <a:buNone/>
              <a:defRPr/>
            </a:pPr>
            <a:endParaRPr lang="en-US" sz="800" dirty="0"/>
          </a:p>
          <a:p>
            <a:pPr>
              <a:defRPr/>
            </a:pPr>
            <a:r>
              <a:rPr lang="en-US" sz="2400" dirty="0"/>
              <a:t>Can only prevent property damage before the event,</a:t>
            </a:r>
          </a:p>
          <a:p>
            <a:pPr marL="0" indent="0">
              <a:buFontTx/>
              <a:buNone/>
              <a:defRPr/>
            </a:pPr>
            <a:r>
              <a:rPr lang="en-US" sz="2400" dirty="0"/>
              <a:t>    But, can reduce </a:t>
            </a:r>
            <a:r>
              <a:rPr lang="en-US" sz="2400" i="1" dirty="0"/>
              <a:t>business interruption losses </a:t>
            </a:r>
            <a:r>
              <a:rPr lang="en-US" sz="2400" dirty="0"/>
              <a:t>afterwards:  </a:t>
            </a:r>
          </a:p>
          <a:p>
            <a:pPr marL="0" indent="0">
              <a:spcBef>
                <a:spcPts val="450"/>
              </a:spcBef>
              <a:buFontTx/>
              <a:buNone/>
              <a:defRPr/>
            </a:pPr>
            <a:r>
              <a:rPr lang="en-US" altLang="en-US" sz="2000" dirty="0"/>
              <a:t>      -  BI begins when the disaster strikes &amp; continues until recovery</a:t>
            </a:r>
          </a:p>
          <a:p>
            <a:pPr marL="0" indent="0">
              <a:spcBef>
                <a:spcPts val="300"/>
              </a:spcBef>
              <a:buFontTx/>
              <a:buNone/>
              <a:defRPr/>
            </a:pPr>
            <a:r>
              <a:rPr lang="en-US" altLang="en-US" sz="2000" dirty="0"/>
              <a:t>      -  </a:t>
            </a:r>
            <a:r>
              <a:rPr lang="en-US" sz="2000" dirty="0"/>
              <a:t>measured in terms of lost sales revenue, GDP, employment</a:t>
            </a:r>
          </a:p>
          <a:p>
            <a:pPr marL="0" indent="0">
              <a:spcBef>
                <a:spcPts val="300"/>
              </a:spcBef>
              <a:buFontTx/>
              <a:buNone/>
              <a:defRPr/>
            </a:pPr>
            <a:r>
              <a:rPr lang="en-US" sz="2000" dirty="0"/>
              <a:t>      -  </a:t>
            </a:r>
            <a:r>
              <a:rPr lang="en-US" sz="2000" i="1" dirty="0"/>
              <a:t>Resilience is synonymous with business continuity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91855" cy="1143000"/>
          </a:xfrm>
        </p:spPr>
        <p:txBody>
          <a:bodyPr/>
          <a:lstStyle/>
          <a:p>
            <a:pPr algn="ctr"/>
            <a:r>
              <a:rPr lang="en-US" dirty="0"/>
              <a:t>Economic Resilience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1" y="1676400"/>
            <a:ext cx="8382000" cy="5181600"/>
          </a:xfrm>
        </p:spPr>
        <p:txBody>
          <a:bodyPr/>
          <a:lstStyle/>
          <a:p>
            <a:r>
              <a:rPr lang="en-US" sz="2800" dirty="0"/>
              <a:t>Static:</a:t>
            </a:r>
          </a:p>
          <a:p>
            <a:pPr marL="0" indent="0">
              <a:buNone/>
            </a:pPr>
            <a:r>
              <a:rPr lang="en-US" sz="2400" dirty="0"/>
              <a:t>    -  General Definition:  Ability of a system to </a:t>
            </a:r>
            <a:r>
              <a:rPr lang="en-US" sz="2400" i="1" dirty="0"/>
              <a:t>maintain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i="1" dirty="0"/>
              <a:t>        function </a:t>
            </a:r>
            <a:r>
              <a:rPr lang="en-US" sz="2400" dirty="0"/>
              <a:t>when shocked.</a:t>
            </a:r>
          </a:p>
          <a:p>
            <a:pPr marL="0" indent="0">
              <a:buNone/>
            </a:pPr>
            <a:r>
              <a:rPr lang="en-US" sz="2400" dirty="0"/>
              <a:t>    -  Econ Definition:  </a:t>
            </a:r>
            <a:r>
              <a:rPr lang="en-US" sz="2400" i="1" dirty="0"/>
              <a:t>Efficient use of remaining resources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i="1" dirty="0"/>
              <a:t>        </a:t>
            </a:r>
            <a:r>
              <a:rPr lang="en-US" sz="2400" dirty="0"/>
              <a:t>at a given point in time to produce as much as possible.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2800" dirty="0"/>
              <a:t>Dynamic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    </a:t>
            </a:r>
            <a:r>
              <a:rPr lang="en-US" sz="2400" dirty="0"/>
              <a:t>-  General:  </a:t>
            </a:r>
            <a:r>
              <a:rPr lang="en-US" sz="2400" i="1" dirty="0"/>
              <a:t>Ability &amp; speed</a:t>
            </a:r>
            <a:r>
              <a:rPr lang="en-US" sz="2400" dirty="0"/>
              <a:t> of a system to </a:t>
            </a:r>
            <a:r>
              <a:rPr lang="en-US" sz="2400" i="1" dirty="0"/>
              <a:t>recover.</a:t>
            </a:r>
          </a:p>
          <a:p>
            <a:pPr marL="0" indent="0">
              <a:spcBef>
                <a:spcPts val="0"/>
              </a:spcBef>
              <a:buNone/>
            </a:pPr>
            <a:endParaRPr lang="en-US" sz="400" i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     -  Economic:  </a:t>
            </a:r>
            <a:r>
              <a:rPr lang="en-US" sz="2400" i="1" dirty="0"/>
              <a:t>Efficient </a:t>
            </a:r>
            <a:r>
              <a:rPr lang="en-US" sz="2400" dirty="0"/>
              <a:t>use of resources </a:t>
            </a:r>
            <a:r>
              <a:rPr lang="en-US" sz="2400" i="1" dirty="0"/>
              <a:t>over time </a:t>
            </a:r>
            <a:r>
              <a:rPr lang="en-US" sz="2400" dirty="0"/>
              <a:t>for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         investment in repair and reconstruction, including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         expediting  the process &amp; adapting to change 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i="1" dirty="0"/>
              <a:t>Metric</a:t>
            </a:r>
            <a:r>
              <a:rPr lang="en-US" sz="2800" dirty="0"/>
              <a:t>:  </a:t>
            </a:r>
            <a:r>
              <a:rPr lang="en-US" sz="2800" i="1" dirty="0"/>
              <a:t>averted losses as % of potential losses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964800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24949</TotalTime>
  <Words>2557</Words>
  <Application>Microsoft Office PowerPoint</Application>
  <PresentationFormat>On-screen Show (4:3)</PresentationFormat>
  <Paragraphs>542</Paragraphs>
  <Slides>27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9" baseType="lpstr">
      <vt:lpstr>MS PGothic</vt:lpstr>
      <vt:lpstr>Arial</vt:lpstr>
      <vt:lpstr>Calibri</vt:lpstr>
      <vt:lpstr>Century Gothic</vt:lpstr>
      <vt:lpstr>Courier New</vt:lpstr>
      <vt:lpstr>Helvetica</vt:lpstr>
      <vt:lpstr>Times</vt:lpstr>
      <vt:lpstr>Times New Roman</vt:lpstr>
      <vt:lpstr>Blank Presentation</vt:lpstr>
      <vt:lpstr>Office Theme</vt:lpstr>
      <vt:lpstr>1_Blank Presentation</vt:lpstr>
      <vt:lpstr>Document</vt:lpstr>
      <vt:lpstr> Economic Consequence  Analysis Tool: E-CAT  </vt:lpstr>
      <vt:lpstr>PowerPoint Presentation</vt:lpstr>
      <vt:lpstr>PowerPoint Presentation</vt:lpstr>
      <vt:lpstr> Economic Consequences of  Bioterrorism Attacks  (gross output impacts in billions of 2007 dollars) </vt:lpstr>
      <vt:lpstr>Objectives</vt:lpstr>
      <vt:lpstr>CREATE Economic Consequence Analysis Framework</vt:lpstr>
      <vt:lpstr>Major Advances</vt:lpstr>
      <vt:lpstr>Interpretations of Disaster Resilience</vt:lpstr>
      <vt:lpstr>Economic Resilience</vt:lpstr>
      <vt:lpstr>Measuring Econ Resilience of 9/11</vt:lpstr>
      <vt:lpstr>PowerPoint Presentation</vt:lpstr>
      <vt:lpstr>Hurricane Harvey Survey Results</vt:lpstr>
      <vt:lpstr>Behavioral Linkages</vt:lpstr>
      <vt:lpstr>Behavioral Linkage Examples</vt:lpstr>
      <vt:lpstr>E-CAT Analytical Stages</vt:lpstr>
      <vt:lpstr>Enumeration of Direct Economic Impacts</vt:lpstr>
      <vt:lpstr>Computable General Equilibrium Analysis</vt:lpstr>
      <vt:lpstr> CGE Model Overview </vt:lpstr>
      <vt:lpstr>Maritime Cyber Research Highlights</vt:lpstr>
      <vt:lpstr>PowerPoint Presentation</vt:lpstr>
      <vt:lpstr>Estimation of Reduced-Form Model</vt:lpstr>
      <vt:lpstr>Regression Results:  Cyber Scenario</vt:lpstr>
      <vt:lpstr>E-CAT User Interface</vt:lpstr>
      <vt:lpstr>Point Estimate: Default Value</vt:lpstr>
      <vt:lpstr>Adjust Ship-Rerouting Resilience 35%</vt:lpstr>
      <vt:lpstr>Summary</vt:lpstr>
      <vt:lpstr>Economic Consequence Publications</vt:lpstr>
    </vt:vector>
  </TitlesOfParts>
  <Company>SPPD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Update</dc:title>
  <dc:creator>hora</dc:creator>
  <cp:lastModifiedBy>Rose, Adam</cp:lastModifiedBy>
  <cp:revision>277</cp:revision>
  <cp:lastPrinted>2017-02-15T00:14:51Z</cp:lastPrinted>
  <dcterms:created xsi:type="dcterms:W3CDTF">2011-05-19T22:31:09Z</dcterms:created>
  <dcterms:modified xsi:type="dcterms:W3CDTF">2022-09-21T00:07:50Z</dcterms:modified>
</cp:coreProperties>
</file>